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74" r:id="rId2"/>
    <p:sldId id="384" r:id="rId3"/>
    <p:sldId id="371" r:id="rId4"/>
    <p:sldId id="381" r:id="rId5"/>
    <p:sldId id="373" r:id="rId6"/>
    <p:sldId id="385" r:id="rId7"/>
    <p:sldId id="376" r:id="rId8"/>
    <p:sldId id="377" r:id="rId9"/>
    <p:sldId id="383" r:id="rId10"/>
    <p:sldId id="386" r:id="rId11"/>
    <p:sldId id="380" r:id="rId12"/>
  </p:sldIdLst>
  <p:sldSz cx="12192000" cy="6858000"/>
  <p:notesSz cx="10234613" cy="14662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0000"/>
    <a:srgbClr val="FF00FF"/>
    <a:srgbClr val="FFFF00"/>
    <a:srgbClr val="676767"/>
    <a:srgbClr val="7F5940"/>
    <a:srgbClr val="2F2F2F"/>
    <a:srgbClr val="30FE00"/>
    <a:srgbClr val="333333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613BB-D130-4E41-9178-17D58F6760ED}" v="2343" dt="2023-02-13T15:35:05.825"/>
    <p1510:client id="{C61A9EA0-F94F-AE4D-AB7F-F5200B06CA29}" v="2656" dt="2023-02-13T15:07:26.35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9" autoAdjust="0"/>
  </p:normalViewPr>
  <p:slideViewPr>
    <p:cSldViewPr snapToGrid="0">
      <p:cViewPr>
        <p:scale>
          <a:sx n="33" d="100"/>
          <a:sy n="33" d="100"/>
        </p:scale>
        <p:origin x="257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C76D85-DED2-469F-90BE-1E1DDABCA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735655"/>
          </a:xfrm>
          <a:prstGeom prst="rect">
            <a:avLst/>
          </a:prstGeom>
        </p:spPr>
        <p:txBody>
          <a:bodyPr vert="horz" lIns="134572" tIns="67286" rIns="134572" bIns="6728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44B7B-9871-4EE2-9692-D071EDC90A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9" cy="735655"/>
          </a:xfrm>
          <a:prstGeom prst="rect">
            <a:avLst/>
          </a:prstGeom>
        </p:spPr>
        <p:txBody>
          <a:bodyPr vert="horz" lIns="134572" tIns="67286" rIns="134572" bIns="67286" rtlCol="0"/>
          <a:lstStyle>
            <a:lvl1pPr algn="r">
              <a:defRPr sz="1800"/>
            </a:lvl1pPr>
          </a:lstStyle>
          <a:p>
            <a:fld id="{FD0520A7-85AB-4FFC-8438-77FBE89364C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5002A-B07E-41AC-B9B6-27F2602B16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926502"/>
            <a:ext cx="4434999" cy="735653"/>
          </a:xfrm>
          <a:prstGeom prst="rect">
            <a:avLst/>
          </a:prstGeom>
        </p:spPr>
        <p:txBody>
          <a:bodyPr vert="horz" lIns="134572" tIns="67286" rIns="134572" bIns="6728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B92E7-F848-417D-8373-B9EF139C57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13926502"/>
            <a:ext cx="4434999" cy="735653"/>
          </a:xfrm>
          <a:prstGeom prst="rect">
            <a:avLst/>
          </a:prstGeom>
        </p:spPr>
        <p:txBody>
          <a:bodyPr vert="horz" lIns="134572" tIns="67286" rIns="134572" bIns="67286" rtlCol="0" anchor="b"/>
          <a:lstStyle>
            <a:lvl1pPr algn="r">
              <a:defRPr sz="1800"/>
            </a:lvl1pPr>
          </a:lstStyle>
          <a:p>
            <a:fld id="{C430A8D7-92E5-4E38-B392-DC764FE4E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735655"/>
          </a:xfrm>
          <a:prstGeom prst="rect">
            <a:avLst/>
          </a:prstGeom>
        </p:spPr>
        <p:txBody>
          <a:bodyPr vert="horz" lIns="134572" tIns="67286" rIns="134572" bIns="6728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735655"/>
          </a:xfrm>
          <a:prstGeom prst="rect">
            <a:avLst/>
          </a:prstGeom>
        </p:spPr>
        <p:txBody>
          <a:bodyPr vert="horz" lIns="134572" tIns="67286" rIns="134572" bIns="67286" rtlCol="0"/>
          <a:lstStyle>
            <a:lvl1pPr algn="r">
              <a:defRPr sz="1800"/>
            </a:lvl1pPr>
          </a:lstStyle>
          <a:p>
            <a:fld id="{2F9AEFFC-3ED0-4401-9E5B-ADEC60540F12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2313" y="1835150"/>
            <a:ext cx="8789987" cy="49450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4572" tIns="67286" rIns="134572" bIns="672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3" y="7056160"/>
            <a:ext cx="8187690" cy="5773221"/>
          </a:xfrm>
          <a:prstGeom prst="rect">
            <a:avLst/>
          </a:prstGeom>
        </p:spPr>
        <p:txBody>
          <a:bodyPr vert="horz" lIns="134572" tIns="67286" rIns="134572" bIns="6728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926502"/>
            <a:ext cx="4434999" cy="735653"/>
          </a:xfrm>
          <a:prstGeom prst="rect">
            <a:avLst/>
          </a:prstGeom>
        </p:spPr>
        <p:txBody>
          <a:bodyPr vert="horz" lIns="134572" tIns="67286" rIns="134572" bIns="6728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7" y="13926502"/>
            <a:ext cx="4434999" cy="735653"/>
          </a:xfrm>
          <a:prstGeom prst="rect">
            <a:avLst/>
          </a:prstGeom>
        </p:spPr>
        <p:txBody>
          <a:bodyPr vert="horz" lIns="134572" tIns="67286" rIns="134572" bIns="67286" rtlCol="0" anchor="b"/>
          <a:lstStyle>
            <a:lvl1pPr algn="r">
              <a:defRPr sz="1800"/>
            </a:lvl1pPr>
          </a:lstStyle>
          <a:p>
            <a:fld id="{2E5DE706-8EC2-4512-8358-07072B970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0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E706-8EC2-4512-8358-07072B9708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7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DE706-8EC2-4512-8358-07072B9708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1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t 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B6D128-2EE5-4DF1-B169-CE46982E096E}"/>
              </a:ext>
            </a:extLst>
          </p:cNvPr>
          <p:cNvSpPr/>
          <p:nvPr userDrawn="1"/>
        </p:nvSpPr>
        <p:spPr>
          <a:xfrm>
            <a:off x="0" y="0"/>
            <a:ext cx="5181600" cy="342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2000" b="1">
                <a:solidFill>
                  <a:schemeClr val="tx1"/>
                </a:solidFill>
              </a:rPr>
              <a:t>template Title of slide | Calibri font bold size 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schemeClr val="tx1"/>
                </a:solidFill>
              </a:rPr>
              <a:t>Subtitle of this slide | Calibri font bold size 16</a:t>
            </a:r>
          </a:p>
          <a:p>
            <a:pPr algn="l"/>
            <a:endParaRPr lang="en-US" sz="160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chemeClr val="tx1"/>
                </a:solidFill>
              </a:rPr>
              <a:t>Insert text here as narrative | Calibri font size 12</a:t>
            </a:r>
          </a:p>
          <a:p>
            <a:pPr algn="l"/>
            <a:r>
              <a:rPr lang="en-US" sz="1400">
                <a:solidFill>
                  <a:schemeClr val="tx1"/>
                </a:solidFill>
              </a:rPr>
              <a:t>Do not change font size or alignment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600" b="1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>
                <a:solidFill>
                  <a:schemeClr val="tx1"/>
                </a:solidFill>
              </a:rPr>
              <a:t>Description of bullet points | Calibri font bold size 16</a:t>
            </a:r>
            <a:endParaRPr lang="en-US" sz="1200">
              <a:solidFill>
                <a:schemeClr val="tx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tx1"/>
                </a:solidFill>
              </a:rPr>
              <a:t>Insert text here as bullet points| Calibri font size 12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tx1"/>
                </a:solidFill>
              </a:rPr>
              <a:t>Insert sub text here | Calibri font size 12</a:t>
            </a:r>
          </a:p>
          <a:p>
            <a:pPr algn="l"/>
            <a:endParaRPr lang="en-US" sz="1400">
              <a:solidFill>
                <a:schemeClr val="tx1"/>
              </a:solidFill>
            </a:endParaRPr>
          </a:p>
          <a:p>
            <a:pPr algn="l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A4A18-F0EB-4D03-B357-D9F8449FC034}"/>
              </a:ext>
            </a:extLst>
          </p:cNvPr>
          <p:cNvSpPr/>
          <p:nvPr userDrawn="1"/>
        </p:nvSpPr>
        <p:spPr>
          <a:xfrm>
            <a:off x="5181600" y="0"/>
            <a:ext cx="7018020" cy="342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>
                <a:solidFill>
                  <a:schemeClr val="tx1"/>
                </a:solidFill>
              </a:rPr>
              <a:t>Insert image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2D69B-8577-45D8-9692-C6C739D8FCF5}"/>
              </a:ext>
            </a:extLst>
          </p:cNvPr>
          <p:cNvSpPr/>
          <p:nvPr userDrawn="1"/>
        </p:nvSpPr>
        <p:spPr>
          <a:xfrm>
            <a:off x="5181600" y="3429000"/>
            <a:ext cx="7018020" cy="29529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>
                <a:solidFill>
                  <a:schemeClr val="tx1"/>
                </a:solidFill>
              </a:rPr>
              <a:t>Insert data or diagram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E058E-7BE5-428A-8BE8-19027162206D}"/>
              </a:ext>
            </a:extLst>
          </p:cNvPr>
          <p:cNvSpPr/>
          <p:nvPr userDrawn="1"/>
        </p:nvSpPr>
        <p:spPr>
          <a:xfrm>
            <a:off x="0" y="3428999"/>
            <a:ext cx="5181600" cy="2952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600" b="1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>
                <a:solidFill>
                  <a:schemeClr val="tx1"/>
                </a:solidFill>
              </a:rPr>
              <a:t>Additional info can go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tx1"/>
                </a:solidFill>
              </a:rPr>
              <a:t>Additional room</a:t>
            </a:r>
            <a:r>
              <a:rPr lang="en-US" sz="1200" baseline="0">
                <a:solidFill>
                  <a:schemeClr val="tx1"/>
                </a:solidFill>
              </a:rPr>
              <a:t> for text or images</a:t>
            </a:r>
            <a:endParaRPr lang="en-US" sz="120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>
                <a:solidFill>
                  <a:schemeClr val="tx1"/>
                </a:solidFill>
              </a:rPr>
              <a:t>	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05984-8719-4D7F-9D6F-70BAB5A7ED94}"/>
              </a:ext>
            </a:extLst>
          </p:cNvPr>
          <p:cNvSpPr/>
          <p:nvPr userDrawn="1"/>
        </p:nvSpPr>
        <p:spPr>
          <a:xfrm>
            <a:off x="5181600" y="6381983"/>
            <a:ext cx="4610100" cy="4760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>
                <a:solidFill>
                  <a:schemeClr val="tx1"/>
                </a:solidFill>
              </a:rPr>
              <a:t>Credits: First Name Last Name, First Name Last Name</a:t>
            </a:r>
          </a:p>
        </p:txBody>
      </p:sp>
      <p:cxnSp>
        <p:nvCxnSpPr>
          <p:cNvPr id="21" name="Gerader Verbinder 14"/>
          <p:cNvCxnSpPr/>
          <p:nvPr userDrawn="1"/>
        </p:nvCxnSpPr>
        <p:spPr>
          <a:xfrm>
            <a:off x="0" y="6381988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18731" r="8222" b="22165"/>
          <a:stretch/>
        </p:blipFill>
        <p:spPr>
          <a:xfrm>
            <a:off x="9944100" y="6429491"/>
            <a:ext cx="2057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1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uide 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B6D128-2EE5-4DF1-B169-CE46982E096E}"/>
              </a:ext>
            </a:extLst>
          </p:cNvPr>
          <p:cNvSpPr/>
          <p:nvPr userDrawn="1"/>
        </p:nvSpPr>
        <p:spPr>
          <a:xfrm>
            <a:off x="0" y="0"/>
            <a:ext cx="5181600" cy="342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A4A18-F0EB-4D03-B357-D9F8449FC034}"/>
              </a:ext>
            </a:extLst>
          </p:cNvPr>
          <p:cNvSpPr/>
          <p:nvPr userDrawn="1"/>
        </p:nvSpPr>
        <p:spPr>
          <a:xfrm>
            <a:off x="5181600" y="0"/>
            <a:ext cx="7018020" cy="342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2D69B-8577-45D8-9692-C6C739D8FCF5}"/>
              </a:ext>
            </a:extLst>
          </p:cNvPr>
          <p:cNvSpPr/>
          <p:nvPr userDrawn="1"/>
        </p:nvSpPr>
        <p:spPr>
          <a:xfrm>
            <a:off x="5181600" y="3429000"/>
            <a:ext cx="7018020" cy="29529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E058E-7BE5-428A-8BE8-19027162206D}"/>
              </a:ext>
            </a:extLst>
          </p:cNvPr>
          <p:cNvSpPr/>
          <p:nvPr userDrawn="1"/>
        </p:nvSpPr>
        <p:spPr>
          <a:xfrm>
            <a:off x="0" y="3428999"/>
            <a:ext cx="5181600" cy="2952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05984-8719-4D7F-9D6F-70BAB5A7ED94}"/>
              </a:ext>
            </a:extLst>
          </p:cNvPr>
          <p:cNvSpPr/>
          <p:nvPr userDrawn="1"/>
        </p:nvSpPr>
        <p:spPr>
          <a:xfrm>
            <a:off x="5181600" y="6381983"/>
            <a:ext cx="4610100" cy="4760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21" name="Gerader Verbinder 14"/>
          <p:cNvCxnSpPr/>
          <p:nvPr userDrawn="1"/>
        </p:nvCxnSpPr>
        <p:spPr>
          <a:xfrm>
            <a:off x="0" y="6381976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8841DF9-6821-14A5-7503-CCFA834C6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18731" r="8222" b="22165"/>
          <a:stretch/>
        </p:blipFill>
        <p:spPr>
          <a:xfrm>
            <a:off x="9944100" y="6429491"/>
            <a:ext cx="2057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82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ass &amp; IP 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9B938-523E-EBCC-3DF0-AF94B070BD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18731" r="8222" b="22165"/>
          <a:stretch/>
        </p:blipFill>
        <p:spPr>
          <a:xfrm>
            <a:off x="9944100" y="6429491"/>
            <a:ext cx="2057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5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EE8F8-D18B-D922-7952-97E57CB9FB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18731" r="8222" b="22165"/>
          <a:stretch/>
        </p:blipFill>
        <p:spPr>
          <a:xfrm>
            <a:off x="9944100" y="6429491"/>
            <a:ext cx="2057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67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417F4-553F-2B79-79D5-B582E300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F8A5CE-3A97-AD46-0B6D-0004C076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E2C78-96EA-4124-9ABF-3985A45C248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A4DDD1-6BB8-F5EF-A377-85BBDC36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119A92-D018-108C-1F60-1F3505EA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A776-0161-4030-B5E7-F2689680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6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A77F9-42A1-4FE5-A09A-A2ADD9AC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1C89-CEA5-4291-9F88-3CBE3F7EB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19DF6-C096-4661-86F3-1BC8EBC28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E2C78-96EA-4124-9ABF-3985A45C248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4D4BF-53B2-4958-BF7B-258408B11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4EB72-B235-41BC-B324-2EC8A9215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CA776-0161-4030-B5E7-F26896805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BEDA5-F4DC-87DC-81CE-FC91FB8D11EB}"/>
              </a:ext>
            </a:extLst>
          </p:cNvPr>
          <p:cNvSpPr/>
          <p:nvPr userDrawn="1"/>
        </p:nvSpPr>
        <p:spPr>
          <a:xfrm>
            <a:off x="0" y="6381979"/>
            <a:ext cx="4572000" cy="47602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>
                <a:solidFill>
                  <a:schemeClr val="tx1"/>
                </a:solidFill>
              </a:rPr>
              <a:t>CR _ Prototyping</a:t>
            </a:r>
            <a:r>
              <a:rPr lang="en-US" sz="1200" baseline="0">
                <a:solidFill>
                  <a:schemeClr val="tx1"/>
                </a:solidFill>
              </a:rPr>
              <a:t> Project </a:t>
            </a:r>
            <a:r>
              <a:rPr lang="en-US" sz="1200">
                <a:solidFill>
                  <a:schemeClr val="tx1"/>
                </a:solidFill>
              </a:rPr>
              <a:t>2022 WINTER</a:t>
            </a:r>
          </a:p>
        </p:txBody>
      </p:sp>
    </p:spTree>
    <p:extLst>
      <p:ext uri="{BB962C8B-B14F-4D97-AF65-F5344CB8AC3E}">
        <p14:creationId xmlns:p14="http://schemas.microsoft.com/office/powerpoint/2010/main" val="95553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veit.picknik.ai/humble/doc/examples/move_group_interface/move_group_interface_tutorial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liebherr.com/shared/media/gear-technology-and-automation/broschures/automation/robot-systems/liebherr_roboterapplikationen_de.pdf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-PjGzlYVw8U&amp;ab_channel=Liebherr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.ly/3DZmxX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ibrary.e.abb.com/public/52b343c24a894176a5f3c3617a9e6be3/3HAC046982%20PS%20IRB%201200%20on%20IRC5-de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aoyichao.com/Xiaotu/?book=math_physics_for_robotics&amp;title=inverse_kinematic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ebm"/><Relationship Id="rId7" Type="http://schemas.openxmlformats.org/officeDocument/2006/relationships/image" Target="../media/image29.png"/><Relationship Id="rId2" Type="http://schemas.microsoft.com/office/2007/relationships/media" Target="../media/media2.webm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3.png"/><Relationship Id="rId5" Type="http://schemas.microsoft.com/office/2007/relationships/media" Target="../media/media5.webm"/><Relationship Id="rId10" Type="http://schemas.openxmlformats.org/officeDocument/2006/relationships/image" Target="../media/image32.png"/><Relationship Id="rId4" Type="http://schemas.microsoft.com/office/2007/relationships/media" Target="../media/media4.webm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7D7855A-7E9E-FED9-9CA2-83AAF70AE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2" r="30867" b="2786"/>
          <a:stretch/>
        </p:blipFill>
        <p:spPr>
          <a:xfrm>
            <a:off x="4457700" y="-3877"/>
            <a:ext cx="6019800" cy="63858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7077E-2433-4EF9-96C9-A36DA1BC0C17}"/>
              </a:ext>
            </a:extLst>
          </p:cNvPr>
          <p:cNvSpPr/>
          <p:nvPr/>
        </p:nvSpPr>
        <p:spPr>
          <a:xfrm>
            <a:off x="0" y="0"/>
            <a:ext cx="5181600" cy="27051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3200" b="1">
                <a:solidFill>
                  <a:schemeClr val="tx1"/>
                </a:solidFill>
              </a:rPr>
              <a:t>Prototyping Project </a:t>
            </a:r>
          </a:p>
          <a:p>
            <a:r>
              <a:rPr lang="en-US" sz="2400" b="1">
                <a:solidFill>
                  <a:schemeClr val="tx1"/>
                </a:solidFill>
              </a:rPr>
              <a:t>Bin Picking</a:t>
            </a:r>
          </a:p>
          <a:p>
            <a:endParaRPr lang="en-US" sz="1200" b="1">
              <a:solidFill>
                <a:schemeClr val="tx1"/>
              </a:solidFill>
            </a:endParaRPr>
          </a:p>
          <a:p>
            <a:r>
              <a:rPr lang="en-US" sz="1600">
                <a:solidFill>
                  <a:schemeClr val="tx1"/>
                </a:solidFill>
              </a:rPr>
              <a:t>Timur </a:t>
            </a:r>
            <a:r>
              <a:rPr lang="en-US" sz="1600" err="1">
                <a:solidFill>
                  <a:schemeClr val="tx1"/>
                </a:solidFill>
              </a:rPr>
              <a:t>Kuzu</a:t>
            </a:r>
            <a:endParaRPr lang="en-US" sz="1600">
              <a:solidFill>
                <a:schemeClr val="tx1"/>
              </a:solidFill>
            </a:endParaRPr>
          </a:p>
          <a:p>
            <a:r>
              <a:rPr lang="en-US" sz="1600">
                <a:solidFill>
                  <a:schemeClr val="tx1"/>
                </a:solidFill>
              </a:rPr>
              <a:t>Dominik Leitner</a:t>
            </a:r>
          </a:p>
          <a:p>
            <a:r>
              <a:rPr lang="en-US" sz="1600" err="1">
                <a:solidFill>
                  <a:schemeClr val="tx1"/>
                </a:solidFill>
              </a:rPr>
              <a:t>Orhun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Oezcan</a:t>
            </a:r>
            <a:endParaRPr lang="en-US" sz="1200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BB530CF-1BAC-0423-E4E8-7F752CDFD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27051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6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8749D0-98B9-2AD1-BF46-20545C0DC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20186" r="7366" b="16603"/>
          <a:stretch/>
        </p:blipFill>
        <p:spPr>
          <a:xfrm>
            <a:off x="0" y="3598114"/>
            <a:ext cx="5187554" cy="26222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5F7001-92F1-9EDD-A8A3-416EC1409FEE}"/>
              </a:ext>
            </a:extLst>
          </p:cNvPr>
          <p:cNvSpPr>
            <a:spLocks/>
          </p:cNvSpPr>
          <p:nvPr/>
        </p:nvSpPr>
        <p:spPr>
          <a:xfrm>
            <a:off x="0" y="3426867"/>
            <a:ext cx="5187554" cy="177394"/>
          </a:xfrm>
          <a:prstGeom prst="rect">
            <a:avLst/>
          </a:prstGeom>
          <a:solidFill>
            <a:srgbClr val="7F5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491B0-26E1-E441-8349-179D6D7DC871}"/>
              </a:ext>
            </a:extLst>
          </p:cNvPr>
          <p:cNvSpPr>
            <a:spLocks/>
          </p:cNvSpPr>
          <p:nvPr/>
        </p:nvSpPr>
        <p:spPr>
          <a:xfrm>
            <a:off x="0" y="6220363"/>
            <a:ext cx="5187554" cy="167457"/>
          </a:xfrm>
          <a:prstGeom prst="rect">
            <a:avLst/>
          </a:prstGeom>
          <a:solidFill>
            <a:srgbClr val="7F5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AutoShape 2" descr="Image result for buckminster fuller new tools">
            <a:extLst>
              <a:ext uri="{FF2B5EF4-FFF2-40B4-BE49-F238E27FC236}">
                <a16:creationId xmlns:a16="http://schemas.microsoft.com/office/drawing/2014/main" id="{D84D559B-1B53-4C13-AA97-2F27D2FAE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4D08EF37-E769-4430-B0C5-B665AA9134F6}"/>
              </a:ext>
            </a:extLst>
          </p:cNvPr>
          <p:cNvSpPr/>
          <p:nvPr/>
        </p:nvSpPr>
        <p:spPr>
          <a:xfrm>
            <a:off x="5181598" y="6391857"/>
            <a:ext cx="4610100" cy="47601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900">
                <a:solidFill>
                  <a:schemeClr val="tx1"/>
                </a:solidFill>
              </a:rPr>
              <a:t>Credits: Images by </a:t>
            </a:r>
            <a:r>
              <a:rPr lang="en-US" sz="900" err="1">
                <a:solidFill>
                  <a:schemeClr val="tx1"/>
                </a:solidFill>
              </a:rPr>
              <a:t>PickNik</a:t>
            </a:r>
            <a:r>
              <a:rPr lang="en-US" sz="900">
                <a:solidFill>
                  <a:schemeClr val="tx1"/>
                </a:solidFill>
              </a:rPr>
              <a:t> Robotics </a:t>
            </a:r>
            <a:r>
              <a:rPr lang="en-US" sz="500">
                <a:solidFill>
                  <a:schemeClr val="tx1"/>
                </a:solidFill>
                <a:hlinkClick r:id="rId3"/>
              </a:rPr>
              <a:t>https://moveit.picknik.ai/humble/doc/examples/move_group_interface/move_group_interface_tutorial.html</a:t>
            </a:r>
            <a:r>
              <a:rPr lang="en-US" sz="500">
                <a:solidFill>
                  <a:schemeClr val="tx1"/>
                </a:solidFill>
              </a:rPr>
              <a:t> ;</a:t>
            </a:r>
          </a:p>
          <a:p>
            <a:r>
              <a:rPr lang="en-US" sz="900">
                <a:solidFill>
                  <a:schemeClr val="tx1"/>
                </a:solidFill>
              </a:rPr>
              <a:t>accessed 13/02/2022, slide by Timur </a:t>
            </a:r>
            <a:r>
              <a:rPr lang="en-US" sz="900" err="1">
                <a:solidFill>
                  <a:schemeClr val="tx1"/>
                </a:solidFill>
              </a:rPr>
              <a:t>Kuzu</a:t>
            </a:r>
            <a:r>
              <a:rPr lang="en-US" sz="900">
                <a:solidFill>
                  <a:schemeClr val="tx1"/>
                </a:solidFill>
              </a:rPr>
              <a:t>, Dominik Leitner and </a:t>
            </a:r>
            <a:r>
              <a:rPr lang="en-US" sz="900" err="1">
                <a:solidFill>
                  <a:schemeClr val="tx1"/>
                </a:solidFill>
              </a:rPr>
              <a:t>Orhun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 err="1">
                <a:solidFill>
                  <a:schemeClr val="tx1"/>
                </a:solidFill>
              </a:rPr>
              <a:t>Oezcan</a:t>
            </a:r>
            <a:r>
              <a:rPr lang="en-US" sz="9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D41CF-6988-2B52-3C8E-51512A5EA3FE}"/>
              </a:ext>
            </a:extLst>
          </p:cNvPr>
          <p:cNvSpPr/>
          <p:nvPr/>
        </p:nvSpPr>
        <p:spPr>
          <a:xfrm>
            <a:off x="0" y="-1"/>
            <a:ext cx="5181600" cy="342900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Prototyping Project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</a:rPr>
              <a:t>Bin Picking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Challenges and future work</a:t>
            </a:r>
          </a:p>
          <a:p>
            <a:pPr algn="l"/>
            <a:endParaRPr lang="en-US" sz="1600" dirty="0">
              <a:solidFill>
                <a:srgbClr val="FF0000"/>
              </a:solidFill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</a:rPr>
              <a:t>Outlook: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Collision prevention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for our application, operation only within pre-determined area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currently solved using safe points</a:t>
            </a:r>
          </a:p>
          <a:p>
            <a:pPr lvl="1"/>
            <a:endParaRPr lang="en-US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Different gripper - consider rotation of objects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                </a:t>
            </a:r>
            <a:r>
              <a:rPr lang="en-US" sz="1200" dirty="0">
                <a:solidFill>
                  <a:schemeClr val="tx1"/>
                </a:solidFill>
              </a:rPr>
              <a:t>avoided by grasping objects from the top</a:t>
            </a:r>
          </a:p>
          <a:p>
            <a:pPr lvl="1"/>
            <a:endParaRPr lang="en-US" sz="7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Include additional shapes and colors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shapes and colors predefined in object detection part</a:t>
            </a:r>
          </a:p>
          <a:p>
            <a:pPr lvl="1"/>
            <a:endParaRPr lang="en-US" sz="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Change order that objects are picked 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               user input 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B06A01B-7FE4-EBA7-2C54-00EF84349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20" y="0"/>
            <a:ext cx="3431380" cy="343138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E8D21F3-B6CD-21A6-C1C8-B8B0BD641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200" y="0"/>
            <a:ext cx="3430800" cy="3430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46A5C6-95DF-70CA-C24E-9D8D4F1BCDE4}"/>
              </a:ext>
            </a:extLst>
          </p:cNvPr>
          <p:cNvSpPr/>
          <p:nvPr/>
        </p:nvSpPr>
        <p:spPr>
          <a:xfrm rot="5400000">
            <a:off x="6967982" y="1634814"/>
            <a:ext cx="3435836" cy="15060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AAB28AF-C12B-EC83-B337-76573CDA525A}"/>
              </a:ext>
            </a:extLst>
          </p:cNvPr>
          <p:cNvSpPr>
            <a:spLocks/>
          </p:cNvSpPr>
          <p:nvPr/>
        </p:nvSpPr>
        <p:spPr>
          <a:xfrm>
            <a:off x="5286668" y="4124371"/>
            <a:ext cx="1453030" cy="145303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03A1C5B-D78A-F261-1E4D-096D7F6B564B}"/>
              </a:ext>
            </a:extLst>
          </p:cNvPr>
          <p:cNvSpPr/>
          <p:nvPr/>
        </p:nvSpPr>
        <p:spPr>
          <a:xfrm rot="2002039">
            <a:off x="2349500" y="5201505"/>
            <a:ext cx="416560" cy="359103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E4A24-8325-76D8-E907-DD5BA7448D0F}"/>
              </a:ext>
            </a:extLst>
          </p:cNvPr>
          <p:cNvSpPr/>
          <p:nvPr/>
        </p:nvSpPr>
        <p:spPr>
          <a:xfrm>
            <a:off x="1960880" y="4836160"/>
            <a:ext cx="1336040" cy="11074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67071B-AD4D-7481-5335-8B4C36C62F2A}"/>
              </a:ext>
            </a:extLst>
          </p:cNvPr>
          <p:cNvSpPr txBox="1"/>
          <p:nvPr/>
        </p:nvSpPr>
        <p:spPr>
          <a:xfrm>
            <a:off x="1" y="3488831"/>
            <a:ext cx="3313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Different gripper - consider rotation of objects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064077-250E-A231-2324-F70FCC1BA791}"/>
              </a:ext>
            </a:extLst>
          </p:cNvPr>
          <p:cNvGrpSpPr/>
          <p:nvPr/>
        </p:nvGrpSpPr>
        <p:grpSpPr>
          <a:xfrm>
            <a:off x="2259369" y="4960039"/>
            <a:ext cx="259838" cy="343299"/>
            <a:chOff x="2200949" y="4891459"/>
            <a:chExt cx="259838" cy="34329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A309EB-1FBF-144F-F03B-E9B08A0196F0}"/>
                </a:ext>
              </a:extLst>
            </p:cNvPr>
            <p:cNvCxnSpPr/>
            <p:nvPr/>
          </p:nvCxnSpPr>
          <p:spPr>
            <a:xfrm flipH="1" flipV="1">
              <a:off x="2200949" y="4891459"/>
              <a:ext cx="160307" cy="28800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E597D64-A83E-CB85-8B02-36C6C685D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1724" y="5135427"/>
              <a:ext cx="199063" cy="9933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2C12CC-53BF-356F-6020-CEDC13EA49D9}"/>
              </a:ext>
            </a:extLst>
          </p:cNvPr>
          <p:cNvGrpSpPr/>
          <p:nvPr/>
        </p:nvGrpSpPr>
        <p:grpSpPr>
          <a:xfrm rot="7140000">
            <a:off x="2706279" y="5302156"/>
            <a:ext cx="259838" cy="343299"/>
            <a:chOff x="2200949" y="4891459"/>
            <a:chExt cx="259838" cy="343299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668AA90-FAB5-B80F-874C-2236A0A2E826}"/>
                </a:ext>
              </a:extLst>
            </p:cNvPr>
            <p:cNvCxnSpPr/>
            <p:nvPr/>
          </p:nvCxnSpPr>
          <p:spPr>
            <a:xfrm flipH="1" flipV="1">
              <a:off x="2200949" y="4891459"/>
              <a:ext cx="160307" cy="28800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F1084-0E5C-95F0-E743-FFC0B5F6C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1724" y="5135427"/>
              <a:ext cx="199063" cy="9933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7EFB7A7-125F-B2CE-0370-D0D450D978AD}"/>
              </a:ext>
            </a:extLst>
          </p:cNvPr>
          <p:cNvSpPr txBox="1"/>
          <p:nvPr/>
        </p:nvSpPr>
        <p:spPr>
          <a:xfrm>
            <a:off x="1865376" y="6034182"/>
            <a:ext cx="3313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touchpoints for different gripper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594D093-83BC-A622-F268-A6AA910BE475}"/>
              </a:ext>
            </a:extLst>
          </p:cNvPr>
          <p:cNvSpPr/>
          <p:nvPr/>
        </p:nvSpPr>
        <p:spPr>
          <a:xfrm>
            <a:off x="1258609" y="4935908"/>
            <a:ext cx="162560" cy="16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C54E26-9E8C-2058-E2C2-2259D3F373A5}"/>
              </a:ext>
            </a:extLst>
          </p:cNvPr>
          <p:cNvSpPr txBox="1"/>
          <p:nvPr/>
        </p:nvSpPr>
        <p:spPr>
          <a:xfrm>
            <a:off x="299720" y="4780722"/>
            <a:ext cx="905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+mj-lt"/>
              </a:rPr>
              <a:t>touchpoint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+mj-lt"/>
              </a:rPr>
              <a:t>currently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FF7E50-81F1-A0D1-D4C2-65B1683370F6}"/>
              </a:ext>
            </a:extLst>
          </p:cNvPr>
          <p:cNvSpPr txBox="1"/>
          <p:nvPr/>
        </p:nvSpPr>
        <p:spPr>
          <a:xfrm>
            <a:off x="5288948" y="3156038"/>
            <a:ext cx="3313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Collision prevention</a:t>
            </a:r>
          </a:p>
        </p:txBody>
      </p:sp>
      <p:sp>
        <p:nvSpPr>
          <p:cNvPr id="43" name="Heart 42">
            <a:extLst>
              <a:ext uri="{FF2B5EF4-FFF2-40B4-BE49-F238E27FC236}">
                <a16:creationId xmlns:a16="http://schemas.microsoft.com/office/drawing/2014/main" id="{4F4AF44C-A22A-F167-86EC-537D6EB9E2D7}"/>
              </a:ext>
            </a:extLst>
          </p:cNvPr>
          <p:cNvSpPr>
            <a:spLocks/>
          </p:cNvSpPr>
          <p:nvPr/>
        </p:nvSpPr>
        <p:spPr>
          <a:xfrm>
            <a:off x="7018670" y="4124371"/>
            <a:ext cx="1454282" cy="1454282"/>
          </a:xfrm>
          <a:prstGeom prst="hear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06D28988-6F56-F939-6ABE-80A5F8A020FC}"/>
              </a:ext>
            </a:extLst>
          </p:cNvPr>
          <p:cNvSpPr>
            <a:spLocks/>
          </p:cNvSpPr>
          <p:nvPr/>
        </p:nvSpPr>
        <p:spPr>
          <a:xfrm>
            <a:off x="8884669" y="4123117"/>
            <a:ext cx="1454283" cy="1454283"/>
          </a:xfrm>
          <a:prstGeom prst="plus">
            <a:avLst>
              <a:gd name="adj" fmla="val 304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75CBA7-1E3E-7B4F-8F45-DEB2DEB97CBA}"/>
              </a:ext>
            </a:extLst>
          </p:cNvPr>
          <p:cNvSpPr txBox="1"/>
          <p:nvPr/>
        </p:nvSpPr>
        <p:spPr>
          <a:xfrm>
            <a:off x="5286668" y="3481262"/>
            <a:ext cx="3313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Complex shapes</a:t>
            </a:r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799F6107-1AF4-374B-1038-7823FE6E992B}"/>
              </a:ext>
            </a:extLst>
          </p:cNvPr>
          <p:cNvSpPr>
            <a:spLocks/>
          </p:cNvSpPr>
          <p:nvPr/>
        </p:nvSpPr>
        <p:spPr>
          <a:xfrm rot="2700000">
            <a:off x="10862760" y="3904923"/>
            <a:ext cx="1149416" cy="1755035"/>
          </a:xfrm>
          <a:prstGeom prst="upArrow">
            <a:avLst>
              <a:gd name="adj1" fmla="val 42320"/>
              <a:gd name="adj2" fmla="val 67281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260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28C9DB9-1C8C-EA19-4DC0-3FCFD7800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239"/>
          <a:stretch/>
        </p:blipFill>
        <p:spPr>
          <a:xfrm flipH="1">
            <a:off x="6096000" y="0"/>
            <a:ext cx="6096000" cy="68678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C470D8F-7A7C-0021-8F9C-D7F8C2D8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253"/>
          <a:stretch/>
        </p:blipFill>
        <p:spPr>
          <a:xfrm>
            <a:off x="0" y="0"/>
            <a:ext cx="6095074" cy="6867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7077E-2433-4EF9-96C9-A36DA1BC0C17}"/>
              </a:ext>
            </a:extLst>
          </p:cNvPr>
          <p:cNvSpPr/>
          <p:nvPr/>
        </p:nvSpPr>
        <p:spPr>
          <a:xfrm>
            <a:off x="3619500" y="-1"/>
            <a:ext cx="5181600" cy="247649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500" b="1">
                <a:solidFill>
                  <a:schemeClr val="bg1"/>
                </a:solidFill>
              </a:rPr>
              <a:t>Prototyping Project </a:t>
            </a:r>
          </a:p>
          <a:p>
            <a:r>
              <a:rPr lang="en-US" sz="3200" b="1">
                <a:solidFill>
                  <a:schemeClr val="bg1"/>
                </a:solidFill>
              </a:rPr>
              <a:t>Bin Picking</a:t>
            </a:r>
          </a:p>
          <a:p>
            <a:endParaRPr lang="en-US" sz="1200" b="1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Timur </a:t>
            </a:r>
            <a:r>
              <a:rPr lang="en-US" sz="2400" err="1">
                <a:solidFill>
                  <a:schemeClr val="bg1"/>
                </a:solidFill>
              </a:rPr>
              <a:t>Kuzu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Dominik Leitner</a:t>
            </a:r>
          </a:p>
          <a:p>
            <a:r>
              <a:rPr lang="en-US" sz="2400" err="1">
                <a:solidFill>
                  <a:schemeClr val="bg1"/>
                </a:solidFill>
              </a:rPr>
              <a:t>Orhun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Oezcan</a:t>
            </a:r>
            <a:endParaRPr lang="en-US" sz="2400">
              <a:solidFill>
                <a:schemeClr val="bg1"/>
              </a:solidFill>
            </a:endParaRPr>
          </a:p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24AF9-CD0E-1AF2-61B6-47ED5EBCA502}"/>
              </a:ext>
            </a:extLst>
          </p:cNvPr>
          <p:cNvSpPr/>
          <p:nvPr/>
        </p:nvSpPr>
        <p:spPr>
          <a:xfrm>
            <a:off x="1447800" y="4457700"/>
            <a:ext cx="1219200" cy="2410174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185BD2-53DB-7560-CA10-A9EB47E62314}"/>
              </a:ext>
            </a:extLst>
          </p:cNvPr>
          <p:cNvSpPr/>
          <p:nvPr/>
        </p:nvSpPr>
        <p:spPr>
          <a:xfrm>
            <a:off x="9525000" y="4457700"/>
            <a:ext cx="1028700" cy="2410174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298CD-27D4-176F-E543-58DF428700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48100" y="3036585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u="sng" dirty="0">
                <a:solidFill>
                  <a:schemeClr val="bg1"/>
                </a:solidFill>
              </a:rPr>
              <a:t>THANK Y   U</a:t>
            </a:r>
            <a:endParaRPr lang="en-DE" sz="6000" b="1" u="sng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F33162C-D688-28F7-9C8F-9C76A0E92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4" t="25411" r="27396" b="17986"/>
          <a:stretch/>
        </p:blipFill>
        <p:spPr>
          <a:xfrm rot="19462010">
            <a:off x="581651" y="1629148"/>
            <a:ext cx="2562879" cy="2967274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69732C5-C280-6695-BE31-C3CC1CBD8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5" t="15449" r="16615" b="14996"/>
          <a:stretch/>
        </p:blipFill>
        <p:spPr>
          <a:xfrm>
            <a:off x="6791947" y="1612028"/>
            <a:ext cx="2836190" cy="31932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A4D14-0BC7-9F4E-E447-F3D48D6152AD}"/>
              </a:ext>
            </a:extLst>
          </p:cNvPr>
          <p:cNvSpPr txBox="1"/>
          <p:nvPr/>
        </p:nvSpPr>
        <p:spPr>
          <a:xfrm>
            <a:off x="6695681" y="2799491"/>
            <a:ext cx="662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</a:rPr>
              <a:t>O</a:t>
            </a:r>
            <a:endParaRPr lang="en-DE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Image result for buckminster fuller new tools">
            <a:extLst>
              <a:ext uri="{FF2B5EF4-FFF2-40B4-BE49-F238E27FC236}">
                <a16:creationId xmlns:a16="http://schemas.microsoft.com/office/drawing/2014/main" id="{D84D559B-1B53-4C13-AA97-2F27D2FAE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D41CF-6988-2B52-3C8E-51512A5EA3FE}"/>
              </a:ext>
            </a:extLst>
          </p:cNvPr>
          <p:cNvSpPr/>
          <p:nvPr/>
        </p:nvSpPr>
        <p:spPr>
          <a:xfrm>
            <a:off x="0" y="-1"/>
            <a:ext cx="5181600" cy="342900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>
                <a:solidFill>
                  <a:schemeClr val="tx1"/>
                </a:solidFill>
              </a:rPr>
              <a:t>Prototyping Project</a:t>
            </a:r>
          </a:p>
          <a:p>
            <a:pPr algn="l"/>
            <a:r>
              <a:rPr lang="en-US" sz="1600" b="1">
                <a:solidFill>
                  <a:schemeClr val="tx1"/>
                </a:solidFill>
              </a:rPr>
              <a:t>Bin Picking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Introduction</a:t>
            </a:r>
          </a:p>
          <a:p>
            <a:pPr algn="l"/>
            <a:endParaRPr lang="en-US" sz="16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b="1">
                <a:solidFill>
                  <a:schemeClr val="tx1"/>
                </a:solidFill>
              </a:rPr>
              <a:t>LIEBHERR x FANUC - BAUMA 2022 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</a:rPr>
              <a:t>The robot is able to identify and locate specific objects inside a bin, pick the item and place it in a designated target location. </a:t>
            </a:r>
          </a:p>
          <a:p>
            <a:pPr algn="just"/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</a:rPr>
              <a:t>The removal of </a:t>
            </a:r>
            <a:r>
              <a:rPr lang="en-US" sz="1200" b="1">
                <a:solidFill>
                  <a:schemeClr val="tx1"/>
                </a:solidFill>
              </a:rPr>
              <a:t>disorderly provided parts </a:t>
            </a:r>
            <a:r>
              <a:rPr lang="en-US" sz="1200">
                <a:solidFill>
                  <a:schemeClr val="tx1"/>
                </a:solidFill>
              </a:rPr>
              <a:t>from containers and their correct, </a:t>
            </a:r>
            <a:r>
              <a:rPr lang="en-US" sz="1200" b="1">
                <a:solidFill>
                  <a:schemeClr val="tx1"/>
                </a:solidFill>
              </a:rPr>
              <a:t>oriented placement in a workpiece carrier </a:t>
            </a:r>
            <a:r>
              <a:rPr lang="en-US" sz="1200">
                <a:solidFill>
                  <a:schemeClr val="tx1"/>
                </a:solidFill>
              </a:rPr>
              <a:t>is child's play for the human brain. For the robot, on the other hand, it is a Herculean task, as it requires complex interaction between the </a:t>
            </a:r>
            <a:r>
              <a:rPr lang="en-US" sz="1200" b="1">
                <a:solidFill>
                  <a:schemeClr val="tx1"/>
                </a:solidFill>
              </a:rPr>
              <a:t>image recognition system, software, gripping technology and robot </a:t>
            </a:r>
            <a:r>
              <a:rPr lang="en-US" sz="1200">
                <a:solidFill>
                  <a:schemeClr val="tx1"/>
                </a:solidFill>
              </a:rPr>
              <a:t>due to the chaotic initial situation.</a:t>
            </a:r>
          </a:p>
          <a:p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21" name="Liebherr – LHRobotics.Vision – How to implement bin picking in 4 steps">
            <a:hlinkClick r:id="" action="ppaction://media"/>
            <a:extLst>
              <a:ext uri="{FF2B5EF4-FFF2-40B4-BE49-F238E27FC236}">
                <a16:creationId xmlns:a16="http://schemas.microsoft.com/office/drawing/2014/main" id="{DF9CD8D7-4BE9-906E-9A76-FFBB463B00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500" end="144812.7343"/>
                </p14:media>
              </p:ext>
            </p:extLst>
          </p:nvPr>
        </p:nvPicPr>
        <p:blipFill rotWithShape="1">
          <a:blip r:embed="rId5"/>
          <a:srcRect l="587" r="587"/>
          <a:stretch/>
        </p:blipFill>
        <p:spPr>
          <a:xfrm>
            <a:off x="0" y="3429000"/>
            <a:ext cx="5179220" cy="2947956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083A8235-9D08-3674-6F0B-5850C7DA7A75}"/>
              </a:ext>
            </a:extLst>
          </p:cNvPr>
          <p:cNvSpPr/>
          <p:nvPr/>
        </p:nvSpPr>
        <p:spPr>
          <a:xfrm>
            <a:off x="5181598" y="6391857"/>
            <a:ext cx="4610100" cy="47601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900">
                <a:solidFill>
                  <a:schemeClr val="tx1"/>
                </a:solidFill>
              </a:rPr>
              <a:t>Credits: Image and Video by Liebherr (</a:t>
            </a:r>
            <a:r>
              <a:rPr lang="en-US" sz="900" err="1">
                <a:solidFill>
                  <a:schemeClr val="tx1"/>
                </a:solidFill>
              </a:rPr>
              <a:t>Verzahntechnik</a:t>
            </a:r>
            <a:r>
              <a:rPr lang="en-US" sz="900">
                <a:solidFill>
                  <a:schemeClr val="tx1"/>
                </a:solidFill>
              </a:rPr>
              <a:t> GmbH) </a:t>
            </a:r>
          </a:p>
          <a:p>
            <a:r>
              <a:rPr lang="en-US" sz="50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https://www.youtube.com/watch?v=-PjGzlYVw8U&amp;ab_channel=Liebherr</a:t>
            </a:r>
            <a:r>
              <a:rPr lang="en-US" sz="500">
                <a:solidFill>
                  <a:schemeClr val="accent1"/>
                </a:solidFill>
              </a:rPr>
              <a:t> ; </a:t>
            </a:r>
            <a:r>
              <a:rPr lang="en-US" sz="50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https://www.liebherr.com/shared/media/gear-technology-and-automation/broschures/automation/robot-systems/liebherr_roboterapplikationen_de.pdf</a:t>
            </a:r>
            <a:endParaRPr lang="en-US" sz="500">
              <a:solidFill>
                <a:schemeClr val="accent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accessed 13/02/2022, slide by Timur </a:t>
            </a:r>
            <a:r>
              <a:rPr lang="en-US" sz="900" err="1">
                <a:solidFill>
                  <a:schemeClr val="tx1"/>
                </a:solidFill>
              </a:rPr>
              <a:t>Kuzu</a:t>
            </a:r>
            <a:r>
              <a:rPr lang="en-US" sz="900">
                <a:solidFill>
                  <a:schemeClr val="tx1"/>
                </a:solidFill>
              </a:rPr>
              <a:t>, Dominik Leitner and </a:t>
            </a:r>
            <a:r>
              <a:rPr lang="en-US" sz="900" err="1">
                <a:solidFill>
                  <a:schemeClr val="tx1"/>
                </a:solidFill>
              </a:rPr>
              <a:t>Orhun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 err="1">
                <a:solidFill>
                  <a:schemeClr val="tx1"/>
                </a:solidFill>
              </a:rPr>
              <a:t>Oezcan</a:t>
            </a:r>
            <a:r>
              <a:rPr lang="en-US" sz="90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01F963C-40FF-37BD-90AF-52427D38E7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6" t="28874" r="16324" b="30171"/>
          <a:stretch/>
        </p:blipFill>
        <p:spPr>
          <a:xfrm rot="5400000">
            <a:off x="6977098" y="544507"/>
            <a:ext cx="3429001" cy="2339998"/>
          </a:xfrm>
          <a:prstGeom prst="rect">
            <a:avLst/>
          </a:prstGeom>
        </p:spPr>
      </p:pic>
      <p:pic>
        <p:nvPicPr>
          <p:cNvPr id="11" name="Grafik 10" descr="Ein Bild, das drinnen, grün enthält.&#10;&#10;Automatisch generierte Beschreibung">
            <a:extLst>
              <a:ext uri="{FF2B5EF4-FFF2-40B4-BE49-F238E27FC236}">
                <a16:creationId xmlns:a16="http://schemas.microsoft.com/office/drawing/2014/main" id="{D7BCC769-23B1-AEE1-8B93-62A9E5F098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r="14833" b="-1"/>
          <a:stretch/>
        </p:blipFill>
        <p:spPr>
          <a:xfrm rot="5400000">
            <a:off x="9312298" y="549302"/>
            <a:ext cx="3429001" cy="2330402"/>
          </a:xfrm>
          <a:prstGeom prst="rect">
            <a:avLst/>
          </a:prstGeom>
        </p:spPr>
      </p:pic>
      <p:pic>
        <p:nvPicPr>
          <p:cNvPr id="7" name="Grafik 6" descr="Ein Bild, das drinnen, grün enthält.&#10;&#10;Automatisch generierte Beschreibung">
            <a:extLst>
              <a:ext uri="{FF2B5EF4-FFF2-40B4-BE49-F238E27FC236}">
                <a16:creationId xmlns:a16="http://schemas.microsoft.com/office/drawing/2014/main" id="{0A3D60D9-E5E0-AED4-8CDE-6BF63CBEAC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0" t="-1" r="10164" b="27758"/>
          <a:stretch/>
        </p:blipFill>
        <p:spPr>
          <a:xfrm rot="5400000">
            <a:off x="4635910" y="543316"/>
            <a:ext cx="3428999" cy="2342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B4668-C318-5065-A754-02B1AEDF26F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3935"/>
          <a:stretch/>
        </p:blipFill>
        <p:spPr>
          <a:xfrm>
            <a:off x="5179220" y="3714797"/>
            <a:ext cx="7012780" cy="257170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63D618-4ACE-6177-CF42-4775EC8602F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521599" y="-1"/>
            <a:ext cx="0" cy="3429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3A37BD-2C8F-2CE8-7FCE-B584E39E9859}"/>
              </a:ext>
            </a:extLst>
          </p:cNvPr>
          <p:cNvCxnSpPr>
            <a:cxnSpLocks/>
          </p:cNvCxnSpPr>
          <p:nvPr/>
        </p:nvCxnSpPr>
        <p:spPr>
          <a:xfrm flipV="1">
            <a:off x="9861597" y="-1"/>
            <a:ext cx="0" cy="3429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4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Image result for buckminster fuller new tools">
            <a:extLst>
              <a:ext uri="{FF2B5EF4-FFF2-40B4-BE49-F238E27FC236}">
                <a16:creationId xmlns:a16="http://schemas.microsoft.com/office/drawing/2014/main" id="{D84D559B-1B53-4C13-AA97-2F27D2FAE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4D08EF37-E769-4430-B0C5-B665AA9134F6}"/>
              </a:ext>
            </a:extLst>
          </p:cNvPr>
          <p:cNvSpPr/>
          <p:nvPr/>
        </p:nvSpPr>
        <p:spPr>
          <a:xfrm>
            <a:off x="5181598" y="6391857"/>
            <a:ext cx="4610100" cy="47601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900">
                <a:solidFill>
                  <a:schemeClr val="tx1"/>
                </a:solidFill>
              </a:rPr>
              <a:t>Credits: Images by Liebherr (</a:t>
            </a:r>
            <a:r>
              <a:rPr lang="en-US" sz="900" err="1">
                <a:solidFill>
                  <a:schemeClr val="tx1"/>
                </a:solidFill>
              </a:rPr>
              <a:t>Verzahntechnik</a:t>
            </a:r>
            <a:r>
              <a:rPr lang="en-US" sz="900">
                <a:solidFill>
                  <a:schemeClr val="tx1"/>
                </a:solidFill>
              </a:rPr>
              <a:t> GmbH)</a:t>
            </a:r>
          </a:p>
          <a:p>
            <a:r>
              <a:rPr lang="en-US" sz="500" u="sng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https://bit.ly/3DZmxXK</a:t>
            </a:r>
            <a:r>
              <a:rPr lang="en-US" sz="500">
                <a:solidFill>
                  <a:schemeClr val="tx1"/>
                </a:solidFill>
              </a:rPr>
              <a:t> ; </a:t>
            </a:r>
            <a:r>
              <a:rPr lang="en-US" sz="500" u="sng">
                <a:solidFill>
                  <a:schemeClr val="accent1"/>
                </a:solidFill>
              </a:rPr>
              <a:t>https://www.liebherr.com/shared/media/gear-technology-and-automation/broschures/automation/robot-systems/liebherr_roboterapplikationen_de.pdf</a:t>
            </a:r>
          </a:p>
          <a:p>
            <a:r>
              <a:rPr lang="en-US" sz="900">
                <a:solidFill>
                  <a:schemeClr val="tx1"/>
                </a:solidFill>
              </a:rPr>
              <a:t>accessed 13/02/2022, slide by Timur </a:t>
            </a:r>
            <a:r>
              <a:rPr lang="en-US" sz="900" err="1">
                <a:solidFill>
                  <a:schemeClr val="tx1"/>
                </a:solidFill>
              </a:rPr>
              <a:t>Kuzu</a:t>
            </a:r>
            <a:r>
              <a:rPr lang="en-US" sz="900">
                <a:solidFill>
                  <a:schemeClr val="tx1"/>
                </a:solidFill>
              </a:rPr>
              <a:t>, Dominik Leitner and </a:t>
            </a:r>
            <a:r>
              <a:rPr lang="en-US" sz="900" err="1">
                <a:solidFill>
                  <a:schemeClr val="tx1"/>
                </a:solidFill>
              </a:rPr>
              <a:t>Orhun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 err="1">
                <a:solidFill>
                  <a:schemeClr val="tx1"/>
                </a:solidFill>
              </a:rPr>
              <a:t>Oezcan</a:t>
            </a:r>
            <a:r>
              <a:rPr lang="en-US" sz="9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D41CF-6988-2B52-3C8E-51512A5EA3FE}"/>
              </a:ext>
            </a:extLst>
          </p:cNvPr>
          <p:cNvSpPr/>
          <p:nvPr/>
        </p:nvSpPr>
        <p:spPr>
          <a:xfrm>
            <a:off x="0" y="-1"/>
            <a:ext cx="5181600" cy="342900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Prototyping Project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</a:rPr>
              <a:t>Bin Picking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Industry Application</a:t>
            </a: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Lifting and positioning heavy parts from a box is an unergonomic, monotonous and sometimes unsafe task</a:t>
            </a:r>
          </a:p>
          <a:p>
            <a:pPr marL="171450" indent="-171450" algn="just">
              <a:buFont typeface="Wingdings" panose="05000000000000000000" pitchFamily="2" charset="2"/>
              <a:buChar char="à"/>
            </a:pP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robotic automatization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Benefits: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Physical relief for employees and avoidance work  accidents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Increase in machine running time </a:t>
            </a: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chemeClr val="tx1"/>
                </a:solidFill>
              </a:rPr>
              <a:t> unmanned shifts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Fast cycle times </a:t>
            </a: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 productivity increase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False part exclusion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 M</a:t>
            </a:r>
            <a:r>
              <a:rPr lang="en-US" sz="1200" dirty="0">
                <a:solidFill>
                  <a:schemeClr val="tx1"/>
                </a:solidFill>
              </a:rPr>
              <a:t>ore profitable process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64373-FB94-179F-E5A5-44B43F0B9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20" y="4320000"/>
            <a:ext cx="7012780" cy="173128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8CA540D-8858-A9CC-BA2B-17E36FF4F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15" b="790"/>
          <a:stretch/>
        </p:blipFill>
        <p:spPr bwMode="auto">
          <a:xfrm>
            <a:off x="0" y="3426375"/>
            <a:ext cx="5179220" cy="295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A0D767-02B6-E7B4-2BFF-307386863A82}"/>
              </a:ext>
            </a:extLst>
          </p:cNvPr>
          <p:cNvSpPr txBox="1"/>
          <p:nvPr/>
        </p:nvSpPr>
        <p:spPr>
          <a:xfrm>
            <a:off x="5448300" y="3687985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err="1"/>
              <a:t>Possibilities</a:t>
            </a:r>
            <a:r>
              <a:rPr lang="de-DE" sz="1600" b="1"/>
              <a:t>:</a:t>
            </a:r>
            <a:endParaRPr lang="en-DE" sz="1600" b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A2B321-75D1-8972-FD6D-B3C9A075DC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44" b="229"/>
          <a:stretch/>
        </p:blipFill>
        <p:spPr>
          <a:xfrm>
            <a:off x="5179220" y="-2627"/>
            <a:ext cx="3448318" cy="34263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677CE2-D20C-97D1-BF4A-473F1F262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266"/>
          <a:stretch/>
        </p:blipFill>
        <p:spPr>
          <a:xfrm>
            <a:off x="8629918" y="-7878"/>
            <a:ext cx="3562082" cy="34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Image result for buckminster fuller new tools">
            <a:extLst>
              <a:ext uri="{FF2B5EF4-FFF2-40B4-BE49-F238E27FC236}">
                <a16:creationId xmlns:a16="http://schemas.microsoft.com/office/drawing/2014/main" id="{D84D559B-1B53-4C13-AA97-2F27D2FAE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4D08EF37-E769-4430-B0C5-B665AA9134F6}"/>
              </a:ext>
            </a:extLst>
          </p:cNvPr>
          <p:cNvSpPr/>
          <p:nvPr/>
        </p:nvSpPr>
        <p:spPr>
          <a:xfrm>
            <a:off x="5181598" y="6391857"/>
            <a:ext cx="4610100" cy="47601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900">
                <a:solidFill>
                  <a:schemeClr val="tx1"/>
                </a:solidFill>
              </a:rPr>
              <a:t>accessed 12/02/2022, slide by Timur </a:t>
            </a:r>
            <a:r>
              <a:rPr lang="en-US" sz="900" err="1">
                <a:solidFill>
                  <a:schemeClr val="tx1"/>
                </a:solidFill>
              </a:rPr>
              <a:t>Kuzu</a:t>
            </a:r>
            <a:r>
              <a:rPr lang="en-US" sz="900">
                <a:solidFill>
                  <a:schemeClr val="tx1"/>
                </a:solidFill>
              </a:rPr>
              <a:t>, Dominik Leitner and </a:t>
            </a:r>
            <a:r>
              <a:rPr lang="en-US" sz="900" err="1">
                <a:solidFill>
                  <a:schemeClr val="tx1"/>
                </a:solidFill>
              </a:rPr>
              <a:t>Orhun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 err="1">
                <a:solidFill>
                  <a:schemeClr val="tx1"/>
                </a:solidFill>
              </a:rPr>
              <a:t>Oezcan</a:t>
            </a:r>
            <a:r>
              <a:rPr lang="en-US" sz="9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D41CF-6988-2B52-3C8E-51512A5EA3FE}"/>
              </a:ext>
            </a:extLst>
          </p:cNvPr>
          <p:cNvSpPr/>
          <p:nvPr/>
        </p:nvSpPr>
        <p:spPr>
          <a:xfrm>
            <a:off x="0" y="-1"/>
            <a:ext cx="5181600" cy="342900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>
                <a:solidFill>
                  <a:schemeClr val="tx1"/>
                </a:solidFill>
              </a:rPr>
              <a:t>Prototyping Project</a:t>
            </a:r>
          </a:p>
          <a:p>
            <a:pPr algn="l"/>
            <a:r>
              <a:rPr lang="en-US" sz="1600" b="1">
                <a:solidFill>
                  <a:schemeClr val="tx1"/>
                </a:solidFill>
              </a:rPr>
              <a:t>Bin Picking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Research Process</a:t>
            </a:r>
          </a:p>
          <a:p>
            <a:pPr algn="l"/>
            <a:endParaRPr lang="en-US" sz="12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b="1">
                <a:solidFill>
                  <a:schemeClr val="tx1"/>
                </a:solidFill>
              </a:rPr>
              <a:t>Description: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Camera takes picture of objects in a box	</a:t>
            </a:r>
            <a:r>
              <a:rPr lang="en-US" sz="1200">
                <a:solidFill>
                  <a:schemeClr val="tx1"/>
                </a:solidFill>
                <a:sym typeface="Wingdings" panose="05000000000000000000" pitchFamily="2" charset="2"/>
              </a:rPr>
              <a:t> Object Identification</a:t>
            </a:r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	</a:t>
            </a:r>
            <a:r>
              <a:rPr lang="en-US" sz="12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1200">
                <a:solidFill>
                  <a:schemeClr val="tx1"/>
                </a:solidFill>
              </a:rPr>
              <a:t>Evaluate position of objects and feed to robot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Move robot to object and grasp object	</a:t>
            </a:r>
            <a:r>
              <a:rPr lang="en-US" sz="12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1200">
                <a:solidFill>
                  <a:schemeClr val="tx1"/>
                </a:solidFill>
              </a:rPr>
              <a:t>Object is moved to end position </a:t>
            </a:r>
          </a:p>
          <a:p>
            <a:pPr lvl="6"/>
            <a:r>
              <a:rPr lang="en-US" sz="1200">
                <a:solidFill>
                  <a:schemeClr val="tx1"/>
                </a:solidFill>
              </a:rPr>
              <a:t>     and released</a:t>
            </a:r>
          </a:p>
          <a:p>
            <a:r>
              <a:rPr lang="en-US" sz="1200" b="1">
                <a:solidFill>
                  <a:schemeClr val="tx1"/>
                </a:solidFill>
              </a:rPr>
              <a:t>Prototyping Goals:</a:t>
            </a:r>
          </a:p>
          <a:p>
            <a:r>
              <a:rPr lang="en-US" sz="1200">
                <a:solidFill>
                  <a:schemeClr val="tx1"/>
                </a:solidFill>
              </a:rPr>
              <a:t>Model Robot</a:t>
            </a:r>
          </a:p>
          <a:p>
            <a:r>
              <a:rPr lang="en-US" sz="1200">
                <a:solidFill>
                  <a:schemeClr val="tx1"/>
                </a:solidFill>
              </a:rPr>
              <a:t>Implement object detection from picture</a:t>
            </a:r>
          </a:p>
          <a:p>
            <a:r>
              <a:rPr lang="en-US" sz="1200">
                <a:solidFill>
                  <a:schemeClr val="tx1"/>
                </a:solidFill>
              </a:rPr>
              <a:t>Evaluate position of objects relative to robot	 </a:t>
            </a:r>
            <a:r>
              <a:rPr lang="en-US" sz="1200">
                <a:solidFill>
                  <a:schemeClr val="tx1"/>
                </a:solidFill>
                <a:sym typeface="Wingdings" panose="05000000000000000000" pitchFamily="2" charset="2"/>
              </a:rPr>
              <a:t> m</a:t>
            </a:r>
            <a:r>
              <a:rPr lang="en-US" sz="1200">
                <a:solidFill>
                  <a:schemeClr val="tx1"/>
                </a:solidFill>
              </a:rPr>
              <a:t>odel pathway start to end 			      position</a:t>
            </a:r>
          </a:p>
          <a:p>
            <a:r>
              <a:rPr lang="en-US" sz="1200" b="1">
                <a:solidFill>
                  <a:schemeClr val="tx1"/>
                </a:solidFill>
              </a:rPr>
              <a:t>Additional Goals:</a:t>
            </a:r>
          </a:p>
          <a:p>
            <a:r>
              <a:rPr lang="en-US" sz="1200">
                <a:solidFill>
                  <a:schemeClr val="tx1"/>
                </a:solidFill>
              </a:rPr>
              <a:t>Inverse kinematics</a:t>
            </a:r>
          </a:p>
          <a:p>
            <a:r>
              <a:rPr lang="en-US" sz="1200">
                <a:solidFill>
                  <a:schemeClr val="tx1"/>
                </a:solidFill>
              </a:rPr>
              <a:t>Add different objects and place on selected surface</a:t>
            </a:r>
          </a:p>
          <a:p>
            <a:pPr algn="l"/>
            <a:endParaRPr lang="en-US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0C2326-98E2-1798-DCA1-399BF1ACD449}"/>
              </a:ext>
            </a:extLst>
          </p:cNvPr>
          <p:cNvGrpSpPr/>
          <p:nvPr/>
        </p:nvGrpSpPr>
        <p:grpSpPr>
          <a:xfrm>
            <a:off x="6095100" y="4320000"/>
            <a:ext cx="1944000" cy="1080000"/>
            <a:chOff x="6134100" y="4328001"/>
            <a:chExt cx="1944000" cy="1080000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0F15ADD1-E417-FFCC-E043-D0B0BFBA7897}"/>
                </a:ext>
              </a:extLst>
            </p:cNvPr>
            <p:cNvSpPr/>
            <p:nvPr/>
          </p:nvSpPr>
          <p:spPr>
            <a:xfrm>
              <a:off x="6134100" y="4328001"/>
              <a:ext cx="1944000" cy="1080000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42AD7D-EDEF-48B2-524D-567DA1DC3C85}"/>
                </a:ext>
              </a:extLst>
            </p:cNvPr>
            <p:cNvSpPr txBox="1"/>
            <p:nvPr/>
          </p:nvSpPr>
          <p:spPr>
            <a:xfrm>
              <a:off x="6258560" y="4551791"/>
              <a:ext cx="1684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Transfer</a:t>
              </a: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Communication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9789EA-0FFE-A9C6-B2B0-BC413732B5BC}"/>
              </a:ext>
            </a:extLst>
          </p:cNvPr>
          <p:cNvGrpSpPr/>
          <p:nvPr/>
        </p:nvGrpSpPr>
        <p:grpSpPr>
          <a:xfrm>
            <a:off x="8076300" y="4320000"/>
            <a:ext cx="1944000" cy="1080000"/>
            <a:chOff x="6134100" y="4328001"/>
            <a:chExt cx="1944000" cy="1080000"/>
          </a:xfrm>
        </p:grpSpPr>
        <p:sp>
          <p:nvSpPr>
            <p:cNvPr id="38" name="Arrow: Chevron 37">
              <a:extLst>
                <a:ext uri="{FF2B5EF4-FFF2-40B4-BE49-F238E27FC236}">
                  <a16:creationId xmlns:a16="http://schemas.microsoft.com/office/drawing/2014/main" id="{DEAAD3DC-FB89-81B2-F23B-542079E96CB3}"/>
                </a:ext>
              </a:extLst>
            </p:cNvPr>
            <p:cNvSpPr/>
            <p:nvPr/>
          </p:nvSpPr>
          <p:spPr>
            <a:xfrm>
              <a:off x="6134100" y="4328001"/>
              <a:ext cx="1944000" cy="1080000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3E2E17-C0CF-CD88-3CB7-7F9474CA392C}"/>
                </a:ext>
              </a:extLst>
            </p:cNvPr>
            <p:cNvSpPr txBox="1"/>
            <p:nvPr/>
          </p:nvSpPr>
          <p:spPr>
            <a:xfrm>
              <a:off x="6258560" y="4551791"/>
              <a:ext cx="1684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Robot</a:t>
              </a:r>
            </a:p>
            <a:p>
              <a:pPr algn="ctr"/>
              <a:r>
                <a:rPr lang="en-US"/>
                <a:t>i</a:t>
              </a:r>
              <a:r>
                <a:rPr lang="en-US" sz="1800">
                  <a:solidFill>
                    <a:schemeClr val="tx1"/>
                  </a:solidFill>
                </a:rPr>
                <a:t>n action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02DD22D-701F-8EA4-054F-57B286502FF4}"/>
              </a:ext>
            </a:extLst>
          </p:cNvPr>
          <p:cNvGrpSpPr/>
          <p:nvPr/>
        </p:nvGrpSpPr>
        <p:grpSpPr>
          <a:xfrm>
            <a:off x="10057500" y="4320000"/>
            <a:ext cx="1944000" cy="1080000"/>
            <a:chOff x="6134100" y="4328001"/>
            <a:chExt cx="1944000" cy="1080000"/>
          </a:xfrm>
        </p:grpSpPr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05287EF6-9B45-9370-AAA2-3DA5757FDCC2}"/>
                </a:ext>
              </a:extLst>
            </p:cNvPr>
            <p:cNvSpPr/>
            <p:nvPr/>
          </p:nvSpPr>
          <p:spPr>
            <a:xfrm>
              <a:off x="6134100" y="4328001"/>
              <a:ext cx="1944000" cy="1080000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D53E4C-CBCB-1400-0EAA-7207E15D7777}"/>
                </a:ext>
              </a:extLst>
            </p:cNvPr>
            <p:cNvSpPr txBox="1"/>
            <p:nvPr/>
          </p:nvSpPr>
          <p:spPr>
            <a:xfrm>
              <a:off x="6258560" y="4551791"/>
              <a:ext cx="1684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Challenges </a:t>
              </a:r>
            </a:p>
            <a:p>
              <a:pPr algn="ctr"/>
              <a:r>
                <a:rPr lang="en-US" sz="1800">
                  <a:solidFill>
                    <a:schemeClr val="tx1"/>
                  </a:solidFill>
                </a:rPr>
                <a:t>Future Work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A15D47-E5A4-04CD-2F8C-BAEF88ACD4D5}"/>
              </a:ext>
            </a:extLst>
          </p:cNvPr>
          <p:cNvGrpSpPr/>
          <p:nvPr/>
        </p:nvGrpSpPr>
        <p:grpSpPr>
          <a:xfrm>
            <a:off x="4113900" y="4320000"/>
            <a:ext cx="1944000" cy="1080000"/>
            <a:chOff x="6271587" y="4328001"/>
            <a:chExt cx="1944000" cy="1080000"/>
          </a:xfrm>
        </p:grpSpPr>
        <p:sp>
          <p:nvSpPr>
            <p:cNvPr id="44" name="Arrow: Chevron 43">
              <a:extLst>
                <a:ext uri="{FF2B5EF4-FFF2-40B4-BE49-F238E27FC236}">
                  <a16:creationId xmlns:a16="http://schemas.microsoft.com/office/drawing/2014/main" id="{1FA9D84B-270C-9F56-6E7C-EB10C03DDAA0}"/>
                </a:ext>
              </a:extLst>
            </p:cNvPr>
            <p:cNvSpPr/>
            <p:nvPr/>
          </p:nvSpPr>
          <p:spPr>
            <a:xfrm>
              <a:off x="6271587" y="4328001"/>
              <a:ext cx="1944000" cy="1080000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DD43CA-96B9-13A7-B7EF-CC62F4D7019A}"/>
                </a:ext>
              </a:extLst>
            </p:cNvPr>
            <p:cNvSpPr txBox="1"/>
            <p:nvPr/>
          </p:nvSpPr>
          <p:spPr>
            <a:xfrm>
              <a:off x="6396047" y="4415942"/>
              <a:ext cx="16840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Movement</a:t>
              </a:r>
              <a:r>
                <a:rPr lang="en-US" sz="1800">
                  <a:solidFill>
                    <a:schemeClr val="tx1"/>
                  </a:solidFill>
                </a:rPr>
                <a:t> Kinematics</a:t>
              </a:r>
            </a:p>
            <a:p>
              <a:pPr algn="ctr"/>
              <a:r>
                <a:rPr lang="en-US"/>
                <a:t>Path Planning</a:t>
              </a:r>
              <a:endParaRPr 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F2F4B2-FF68-1C54-7FA3-C1F65540F727}"/>
              </a:ext>
            </a:extLst>
          </p:cNvPr>
          <p:cNvGrpSpPr/>
          <p:nvPr/>
        </p:nvGrpSpPr>
        <p:grpSpPr>
          <a:xfrm>
            <a:off x="2132700" y="4320000"/>
            <a:ext cx="1944000" cy="1080000"/>
            <a:chOff x="6134100" y="4328001"/>
            <a:chExt cx="1944000" cy="1080000"/>
          </a:xfrm>
        </p:grpSpPr>
        <p:sp>
          <p:nvSpPr>
            <p:cNvPr id="47" name="Arrow: Chevron 46">
              <a:extLst>
                <a:ext uri="{FF2B5EF4-FFF2-40B4-BE49-F238E27FC236}">
                  <a16:creationId xmlns:a16="http://schemas.microsoft.com/office/drawing/2014/main" id="{6C8F2943-22C5-5B7F-0D32-03990FD498AF}"/>
                </a:ext>
              </a:extLst>
            </p:cNvPr>
            <p:cNvSpPr/>
            <p:nvPr/>
          </p:nvSpPr>
          <p:spPr>
            <a:xfrm>
              <a:off x="6134100" y="4328001"/>
              <a:ext cx="1944000" cy="1080000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BF2B8F-CC1C-72E1-8348-2423A82D581D}"/>
                </a:ext>
              </a:extLst>
            </p:cNvPr>
            <p:cNvSpPr txBox="1"/>
            <p:nvPr/>
          </p:nvSpPr>
          <p:spPr>
            <a:xfrm>
              <a:off x="6258560" y="4415942"/>
              <a:ext cx="16840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Environment</a:t>
              </a:r>
              <a:r>
                <a:rPr lang="en-US" sz="1800">
                  <a:solidFill>
                    <a:schemeClr val="tx1"/>
                  </a:solidFill>
                </a:rPr>
                <a:t> Robot</a:t>
              </a:r>
            </a:p>
            <a:p>
              <a:pPr algn="ctr"/>
              <a:r>
                <a:rPr lang="en-US"/>
                <a:t>Staffage</a:t>
              </a:r>
              <a:endParaRPr 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F534E3-0573-6DEC-630D-8F1F090D63A1}"/>
              </a:ext>
            </a:extLst>
          </p:cNvPr>
          <p:cNvGrpSpPr/>
          <p:nvPr/>
        </p:nvGrpSpPr>
        <p:grpSpPr>
          <a:xfrm>
            <a:off x="147300" y="4320000"/>
            <a:ext cx="1944000" cy="1080000"/>
            <a:chOff x="6134100" y="4328001"/>
            <a:chExt cx="1944000" cy="1080000"/>
          </a:xfrm>
        </p:grpSpPr>
        <p:sp>
          <p:nvSpPr>
            <p:cNvPr id="50" name="Arrow: Chevron 49">
              <a:extLst>
                <a:ext uri="{FF2B5EF4-FFF2-40B4-BE49-F238E27FC236}">
                  <a16:creationId xmlns:a16="http://schemas.microsoft.com/office/drawing/2014/main" id="{21CB86E8-A68A-674B-DCD1-3E7AB9494BFA}"/>
                </a:ext>
              </a:extLst>
            </p:cNvPr>
            <p:cNvSpPr/>
            <p:nvPr/>
          </p:nvSpPr>
          <p:spPr>
            <a:xfrm>
              <a:off x="6134100" y="4328001"/>
              <a:ext cx="1944000" cy="1080000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F693B2-0666-9B34-32EA-CB032AE6EED5}"/>
                </a:ext>
              </a:extLst>
            </p:cNvPr>
            <p:cNvSpPr txBox="1"/>
            <p:nvPr/>
          </p:nvSpPr>
          <p:spPr>
            <a:xfrm>
              <a:off x="6258560" y="4551791"/>
              <a:ext cx="1684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</a:rPr>
                <a:t>Object Identification</a:t>
              </a:r>
            </a:p>
          </p:txBody>
        </p:sp>
      </p:grpSp>
      <p:pic>
        <p:nvPicPr>
          <p:cNvPr id="9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84871D-A039-0EF0-DEC3-1DF3DDF74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t="5488" r="33287" b="1358"/>
          <a:stretch/>
        </p:blipFill>
        <p:spPr>
          <a:xfrm>
            <a:off x="9055963" y="5606"/>
            <a:ext cx="3136037" cy="3328143"/>
          </a:xfrm>
          <a:prstGeom prst="rect">
            <a:avLst/>
          </a:prstGeom>
        </p:spPr>
      </p:pic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AE609DAC-9B12-F4A6-088F-64F0B41BE927}"/>
              </a:ext>
            </a:extLst>
          </p:cNvPr>
          <p:cNvSpPr/>
          <p:nvPr/>
        </p:nvSpPr>
        <p:spPr>
          <a:xfrm>
            <a:off x="8076300" y="1219198"/>
            <a:ext cx="952500" cy="990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 16" descr="Ein Bild, das Text, Uhr, Messanzeige enthält.&#10;&#10;Automatisch generierte Beschreibung">
            <a:extLst>
              <a:ext uri="{FF2B5EF4-FFF2-40B4-BE49-F238E27FC236}">
                <a16:creationId xmlns:a16="http://schemas.microsoft.com/office/drawing/2014/main" id="{39B4C102-2A99-64E3-D306-C76BA0937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62" y="798086"/>
            <a:ext cx="2673071" cy="183282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D9C21A7-272E-CCBF-6DE4-2BB0837A10CE}"/>
              </a:ext>
            </a:extLst>
          </p:cNvPr>
          <p:cNvSpPr txBox="1"/>
          <p:nvPr/>
        </p:nvSpPr>
        <p:spPr>
          <a:xfrm>
            <a:off x="5837402" y="428754"/>
            <a:ext cx="1623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From an Image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0E65E-FE22-0D45-EDAA-FB5C55D7D7BE}"/>
              </a:ext>
            </a:extLst>
          </p:cNvPr>
          <p:cNvSpPr txBox="1"/>
          <p:nvPr/>
        </p:nvSpPr>
        <p:spPr>
          <a:xfrm>
            <a:off x="8905876" y="3059668"/>
            <a:ext cx="1998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T</a:t>
            </a:r>
            <a:r>
              <a:rPr lang="en-US" sz="1800" b="1">
                <a:solidFill>
                  <a:schemeClr val="tx1"/>
                </a:solidFill>
              </a:rPr>
              <a:t>o a </a:t>
            </a:r>
            <a:r>
              <a:rPr lang="en-US" b="1"/>
              <a:t>R</a:t>
            </a:r>
            <a:r>
              <a:rPr lang="en-US" sz="1800" b="1">
                <a:solidFill>
                  <a:schemeClr val="tx1"/>
                </a:solidFill>
              </a:rPr>
              <a:t>obot </a:t>
            </a:r>
            <a:r>
              <a:rPr lang="en-US" b="1"/>
              <a:t>P</a:t>
            </a:r>
            <a:r>
              <a:rPr lang="en-US" sz="1800" b="1">
                <a:solidFill>
                  <a:schemeClr val="tx1"/>
                </a:solidFill>
              </a:rPr>
              <a:t>rocess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650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phic 86">
            <a:extLst>
              <a:ext uri="{FF2B5EF4-FFF2-40B4-BE49-F238E27FC236}">
                <a16:creationId xmlns:a16="http://schemas.microsoft.com/office/drawing/2014/main" id="{66BC7AB5-87C3-EE4D-AEC3-2BAD9FE225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91" t="13126" r="9516" b="22717"/>
          <a:stretch/>
        </p:blipFill>
        <p:spPr bwMode="auto">
          <a:xfrm>
            <a:off x="-2378" y="3438091"/>
            <a:ext cx="5179220" cy="29384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AutoShape 2" descr="Image result for buckminster fuller new tools">
            <a:extLst>
              <a:ext uri="{FF2B5EF4-FFF2-40B4-BE49-F238E27FC236}">
                <a16:creationId xmlns:a16="http://schemas.microsoft.com/office/drawing/2014/main" id="{D84D559B-1B53-4C13-AA97-2F27D2FAE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4D08EF37-E769-4430-B0C5-B665AA9134F6}"/>
              </a:ext>
            </a:extLst>
          </p:cNvPr>
          <p:cNvSpPr/>
          <p:nvPr/>
        </p:nvSpPr>
        <p:spPr>
          <a:xfrm>
            <a:off x="5181598" y="6391857"/>
            <a:ext cx="4610100" cy="47601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900">
                <a:solidFill>
                  <a:schemeClr val="tx1"/>
                </a:solidFill>
              </a:rPr>
              <a:t>accessed 13/02/2022, slide by Timur </a:t>
            </a:r>
            <a:r>
              <a:rPr lang="en-US" sz="900" err="1">
                <a:solidFill>
                  <a:schemeClr val="tx1"/>
                </a:solidFill>
              </a:rPr>
              <a:t>Kuzu</a:t>
            </a:r>
            <a:r>
              <a:rPr lang="en-US" sz="900">
                <a:solidFill>
                  <a:schemeClr val="tx1"/>
                </a:solidFill>
              </a:rPr>
              <a:t>, Dominik Leitner and </a:t>
            </a:r>
            <a:r>
              <a:rPr lang="en-US" sz="900" err="1">
                <a:solidFill>
                  <a:schemeClr val="tx1"/>
                </a:solidFill>
              </a:rPr>
              <a:t>Orhun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 err="1">
                <a:solidFill>
                  <a:schemeClr val="tx1"/>
                </a:solidFill>
              </a:rPr>
              <a:t>Oezcan</a:t>
            </a:r>
            <a:r>
              <a:rPr lang="en-US" sz="9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D41CF-6988-2B52-3C8E-51512A5EA3FE}"/>
              </a:ext>
            </a:extLst>
          </p:cNvPr>
          <p:cNvSpPr/>
          <p:nvPr/>
        </p:nvSpPr>
        <p:spPr>
          <a:xfrm>
            <a:off x="0" y="-1"/>
            <a:ext cx="5181600" cy="342900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>
                <a:solidFill>
                  <a:schemeClr val="tx1"/>
                </a:solidFill>
              </a:rPr>
              <a:t>Prototyping Project</a:t>
            </a:r>
          </a:p>
          <a:p>
            <a:pPr algn="l"/>
            <a:r>
              <a:rPr lang="en-US" sz="1600" b="1">
                <a:solidFill>
                  <a:schemeClr val="tx1"/>
                </a:solidFill>
              </a:rPr>
              <a:t>Bin Picking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Object Identification</a:t>
            </a:r>
          </a:p>
          <a:p>
            <a:pPr algn="l"/>
            <a:endParaRPr lang="en-US" sz="16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b="1">
                <a:solidFill>
                  <a:schemeClr val="tx1"/>
                </a:solidFill>
              </a:rPr>
              <a:t>1.) Compute the contours and centers:</a:t>
            </a:r>
          </a:p>
          <a:p>
            <a:r>
              <a:rPr lang="en-US" sz="1200">
                <a:solidFill>
                  <a:schemeClr val="tx1"/>
                </a:solidFill>
              </a:rPr>
              <a:t>      • Grayscale Conversion</a:t>
            </a:r>
          </a:p>
          <a:p>
            <a:r>
              <a:rPr lang="en-US" sz="1200">
                <a:solidFill>
                  <a:schemeClr val="tx1"/>
                </a:solidFill>
              </a:rPr>
              <a:t>      • Blurring</a:t>
            </a:r>
          </a:p>
          <a:p>
            <a:r>
              <a:rPr lang="en-US" sz="1200">
                <a:solidFill>
                  <a:schemeClr val="tx1"/>
                </a:solidFill>
              </a:rPr>
              <a:t>      • Binarization: by thresholding</a:t>
            </a:r>
          </a:p>
          <a:p>
            <a:r>
              <a:rPr lang="en-US" sz="1200" b="1">
                <a:solidFill>
                  <a:schemeClr val="tx1"/>
                </a:solidFill>
              </a:rPr>
              <a:t>2.) Recognition of various object shapes:</a:t>
            </a:r>
          </a:p>
          <a:p>
            <a:r>
              <a:rPr lang="en-US" sz="1200">
                <a:solidFill>
                  <a:schemeClr val="tx1"/>
                </a:solidFill>
              </a:rPr>
              <a:t>The number of vertices of the determine the geometric output shape</a:t>
            </a:r>
          </a:p>
          <a:p>
            <a:r>
              <a:rPr lang="en-US" sz="1200">
                <a:solidFill>
                  <a:schemeClr val="tx1"/>
                </a:solidFill>
              </a:rPr>
              <a:t>      e.g.: three vertices for a triangle, four vertices for a square, etc. </a:t>
            </a:r>
          </a:p>
          <a:p>
            <a:r>
              <a:rPr lang="en-US" sz="1200" b="1">
                <a:solidFill>
                  <a:schemeClr val="tx1"/>
                </a:solidFill>
              </a:rPr>
              <a:t>3.) </a:t>
            </a:r>
            <a:r>
              <a:rPr lang="en-US" sz="1200" b="1" err="1">
                <a:solidFill>
                  <a:schemeClr val="tx1"/>
                </a:solidFill>
              </a:rPr>
              <a:t>Colour</a:t>
            </a:r>
            <a:r>
              <a:rPr lang="en-US" sz="1200" b="1">
                <a:solidFill>
                  <a:schemeClr val="tx1"/>
                </a:solidFill>
              </a:rPr>
              <a:t> labelling of the objects:</a:t>
            </a:r>
          </a:p>
          <a:p>
            <a:r>
              <a:rPr lang="en-US" sz="1200">
                <a:solidFill>
                  <a:schemeClr val="tx1"/>
                </a:solidFill>
              </a:rPr>
              <a:t>Possible </a:t>
            </a:r>
            <a:r>
              <a:rPr lang="en-US" sz="1200" err="1">
                <a:solidFill>
                  <a:schemeClr val="tx1"/>
                </a:solidFill>
              </a:rPr>
              <a:t>colours</a:t>
            </a:r>
            <a:r>
              <a:rPr lang="en-US" sz="1200">
                <a:solidFill>
                  <a:schemeClr val="tx1"/>
                </a:solidFill>
              </a:rPr>
              <a:t> are pre-defined in a </a:t>
            </a:r>
            <a:r>
              <a:rPr lang="en-US" sz="1200" err="1">
                <a:solidFill>
                  <a:schemeClr val="tx1"/>
                </a:solidFill>
              </a:rPr>
              <a:t>colour</a:t>
            </a:r>
            <a:r>
              <a:rPr lang="en-US" sz="1200">
                <a:solidFill>
                  <a:schemeClr val="tx1"/>
                </a:solidFill>
              </a:rPr>
              <a:t> dictionary</a:t>
            </a:r>
          </a:p>
          <a:p>
            <a:r>
              <a:rPr lang="en-US" sz="1200" b="1">
                <a:solidFill>
                  <a:schemeClr val="tx1"/>
                </a:solidFill>
              </a:rPr>
              <a:t>4.) Object Identification output format:</a:t>
            </a:r>
          </a:p>
          <a:p>
            <a:r>
              <a:rPr lang="en-US" sz="1200">
                <a:solidFill>
                  <a:schemeClr val="tx1"/>
                </a:solidFill>
              </a:rPr>
              <a:t>The detection and coordinate output sequence for the objects is predefined by OpenCV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752FC08-643D-B595-4B34-D8525A44A7B8}"/>
              </a:ext>
            </a:extLst>
          </p:cNvPr>
          <p:cNvGrpSpPr/>
          <p:nvPr/>
        </p:nvGrpSpPr>
        <p:grpSpPr>
          <a:xfrm>
            <a:off x="7187352" y="4663054"/>
            <a:ext cx="1402344" cy="680321"/>
            <a:chOff x="7078161" y="4898828"/>
            <a:chExt cx="1402344" cy="680321"/>
          </a:xfrm>
        </p:grpSpPr>
        <p:sp>
          <p:nvSpPr>
            <p:cNvPr id="67" name="Arrow: Chevron 66">
              <a:extLst>
                <a:ext uri="{FF2B5EF4-FFF2-40B4-BE49-F238E27FC236}">
                  <a16:creationId xmlns:a16="http://schemas.microsoft.com/office/drawing/2014/main" id="{679D930C-E610-5974-9F71-DD2495BA2D16}"/>
                </a:ext>
              </a:extLst>
            </p:cNvPr>
            <p:cNvSpPr/>
            <p:nvPr/>
          </p:nvSpPr>
          <p:spPr>
            <a:xfrm>
              <a:off x="7078161" y="4898828"/>
              <a:ext cx="1402344" cy="680321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60ED6E-B575-93F3-5E14-802B9223FDF3}"/>
                </a:ext>
              </a:extLst>
            </p:cNvPr>
            <p:cNvSpPr txBox="1"/>
            <p:nvPr/>
          </p:nvSpPr>
          <p:spPr>
            <a:xfrm>
              <a:off x="7211645" y="4915822"/>
              <a:ext cx="1135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200"/>
                <a:t>Recognition</a:t>
              </a:r>
            </a:p>
            <a:p>
              <a:pPr algn="ctr"/>
              <a:r>
                <a:rPr lang="de-DE" sz="1200" err="1"/>
                <a:t>of</a:t>
              </a:r>
              <a:r>
                <a:rPr lang="de-DE" sz="1200"/>
                <a:t> </a:t>
              </a:r>
              <a:r>
                <a:rPr lang="de-DE" sz="1200" err="1"/>
                <a:t>various</a:t>
              </a:r>
              <a:r>
                <a:rPr lang="de-DE" sz="1200"/>
                <a:t> </a:t>
              </a:r>
              <a:r>
                <a:rPr lang="de-DE" sz="1200" err="1"/>
                <a:t>object</a:t>
              </a:r>
              <a:r>
                <a:rPr lang="de-DE" sz="1200"/>
                <a:t> </a:t>
              </a:r>
              <a:r>
                <a:rPr lang="de-DE" sz="1200" err="1"/>
                <a:t>shapes</a:t>
              </a:r>
              <a:endParaRPr lang="en-DE" sz="120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00C2102-0966-AA38-2C43-4C3458F810CC}"/>
              </a:ext>
            </a:extLst>
          </p:cNvPr>
          <p:cNvGrpSpPr/>
          <p:nvPr/>
        </p:nvGrpSpPr>
        <p:grpSpPr>
          <a:xfrm>
            <a:off x="8790684" y="4663054"/>
            <a:ext cx="1402344" cy="680321"/>
            <a:chOff x="8515218" y="4888992"/>
            <a:chExt cx="1402344" cy="680321"/>
          </a:xfrm>
        </p:grpSpPr>
        <p:sp>
          <p:nvSpPr>
            <p:cNvPr id="73" name="Arrow: Chevron 72">
              <a:extLst>
                <a:ext uri="{FF2B5EF4-FFF2-40B4-BE49-F238E27FC236}">
                  <a16:creationId xmlns:a16="http://schemas.microsoft.com/office/drawing/2014/main" id="{18751583-CFF5-7ADD-A19D-D90F89C53E75}"/>
                </a:ext>
              </a:extLst>
            </p:cNvPr>
            <p:cNvSpPr/>
            <p:nvPr/>
          </p:nvSpPr>
          <p:spPr>
            <a:xfrm>
              <a:off x="8515218" y="4888992"/>
              <a:ext cx="1402344" cy="680321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66C5FD-BA9A-C779-15D1-1D1BEE5F214E}"/>
                </a:ext>
              </a:extLst>
            </p:cNvPr>
            <p:cNvSpPr txBox="1"/>
            <p:nvPr/>
          </p:nvSpPr>
          <p:spPr>
            <a:xfrm>
              <a:off x="8648700" y="5002747"/>
              <a:ext cx="11353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err="1"/>
                <a:t>Colour</a:t>
              </a:r>
              <a:r>
                <a:rPr lang="en-US" sz="1200"/>
                <a:t> labeling</a:t>
              </a:r>
            </a:p>
            <a:p>
              <a:pPr algn="ctr"/>
              <a:r>
                <a:rPr lang="en-US" sz="1200"/>
                <a:t>of the objects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FF460CA-8505-0D8D-2625-62CF73810B2C}"/>
              </a:ext>
            </a:extLst>
          </p:cNvPr>
          <p:cNvGrpSpPr/>
          <p:nvPr/>
        </p:nvGrpSpPr>
        <p:grpSpPr>
          <a:xfrm>
            <a:off x="10400260" y="4663054"/>
            <a:ext cx="1402344" cy="680321"/>
            <a:chOff x="9952275" y="4893917"/>
            <a:chExt cx="1402344" cy="680321"/>
          </a:xfrm>
        </p:grpSpPr>
        <p:sp>
          <p:nvSpPr>
            <p:cNvPr id="70" name="Arrow: Chevron 69">
              <a:extLst>
                <a:ext uri="{FF2B5EF4-FFF2-40B4-BE49-F238E27FC236}">
                  <a16:creationId xmlns:a16="http://schemas.microsoft.com/office/drawing/2014/main" id="{5472ACD8-5885-E3D8-8E6E-B7160EA443A6}"/>
                </a:ext>
              </a:extLst>
            </p:cNvPr>
            <p:cNvSpPr/>
            <p:nvPr/>
          </p:nvSpPr>
          <p:spPr>
            <a:xfrm>
              <a:off x="9952275" y="4893917"/>
              <a:ext cx="1402344" cy="680321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E70F1CB-9B0E-1469-1E5B-16550E51CC59}"/>
                </a:ext>
              </a:extLst>
            </p:cNvPr>
            <p:cNvSpPr txBox="1"/>
            <p:nvPr/>
          </p:nvSpPr>
          <p:spPr>
            <a:xfrm>
              <a:off x="10085757" y="4915822"/>
              <a:ext cx="1135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/>
                <a:t>Object Identification</a:t>
              </a:r>
            </a:p>
            <a:p>
              <a:pPr algn="ctr"/>
              <a:r>
                <a:rPr lang="en-US" sz="1200"/>
                <a:t>output format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BD0CD2-6B22-D908-AAC3-94A44546D073}"/>
              </a:ext>
            </a:extLst>
          </p:cNvPr>
          <p:cNvGrpSpPr/>
          <p:nvPr/>
        </p:nvGrpSpPr>
        <p:grpSpPr>
          <a:xfrm>
            <a:off x="5577776" y="4663054"/>
            <a:ext cx="1402344" cy="680321"/>
            <a:chOff x="5572201" y="4898828"/>
            <a:chExt cx="1402344" cy="680321"/>
          </a:xfrm>
        </p:grpSpPr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8ED3B7EE-8251-923C-DC81-BCD41BF5F077}"/>
                </a:ext>
              </a:extLst>
            </p:cNvPr>
            <p:cNvSpPr/>
            <p:nvPr/>
          </p:nvSpPr>
          <p:spPr>
            <a:xfrm>
              <a:off x="5572201" y="4898828"/>
              <a:ext cx="1402344" cy="680321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902D39-5795-7EFB-29AE-0D52B9D94785}"/>
                </a:ext>
              </a:extLst>
            </p:cNvPr>
            <p:cNvSpPr txBox="1"/>
            <p:nvPr/>
          </p:nvSpPr>
          <p:spPr>
            <a:xfrm>
              <a:off x="5705682" y="4915822"/>
              <a:ext cx="1135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200" err="1"/>
                <a:t>Compute</a:t>
              </a:r>
              <a:r>
                <a:rPr lang="de-DE" sz="1200"/>
                <a:t> </a:t>
              </a:r>
            </a:p>
            <a:p>
              <a:pPr algn="ctr"/>
              <a:r>
                <a:rPr lang="de-DE" sz="1200" err="1"/>
                <a:t>the</a:t>
              </a:r>
              <a:r>
                <a:rPr lang="de-DE" sz="1200"/>
                <a:t> contours and </a:t>
              </a:r>
              <a:r>
                <a:rPr lang="de-DE" sz="1200" err="1"/>
                <a:t>centers</a:t>
              </a:r>
              <a:endParaRPr lang="en-DE" sz="12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3568D2E-6E11-53E2-5723-93B9C7F78362}"/>
              </a:ext>
            </a:extLst>
          </p:cNvPr>
          <p:cNvSpPr txBox="1"/>
          <p:nvPr/>
        </p:nvSpPr>
        <p:spPr>
          <a:xfrm>
            <a:off x="5448300" y="41148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err="1"/>
              <a:t>Object</a:t>
            </a:r>
            <a:r>
              <a:rPr lang="de-DE" sz="1600" b="1"/>
              <a:t> </a:t>
            </a:r>
            <a:r>
              <a:rPr lang="de-DE" sz="1600" b="1" err="1"/>
              <a:t>Idenfification</a:t>
            </a:r>
            <a:r>
              <a:rPr lang="de-DE" sz="1600" b="1"/>
              <a:t> sub-tasks:</a:t>
            </a:r>
            <a:endParaRPr lang="en-DE" sz="1600" b="1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C719C2D-1D07-FCBD-CD7B-5EFBBEC912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38600" y="4991100"/>
            <a:ext cx="1138242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3D2076D-40AD-2944-1945-8C3622F41171}"/>
              </a:ext>
            </a:extLst>
          </p:cNvPr>
          <p:cNvSpPr txBox="1"/>
          <p:nvPr/>
        </p:nvSpPr>
        <p:spPr>
          <a:xfrm>
            <a:off x="3998944" y="4991100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>
                <a:latin typeface="Arial" panose="020B0604020202020204" pitchFamily="34" charset="0"/>
                <a:cs typeface="Arial" panose="020B0604020202020204" pitchFamily="34" charset="0"/>
              </a:rPr>
              <a:t>0,395m</a:t>
            </a:r>
          </a:p>
          <a:p>
            <a:r>
              <a:rPr lang="de-DE" sz="1050">
                <a:latin typeface="Arial" panose="020B0604020202020204" pitchFamily="34" charset="0"/>
                <a:cs typeface="Arial" panose="020B0604020202020204" pitchFamily="34" charset="0"/>
              </a:rPr>
              <a:t>(1493 </a:t>
            </a:r>
            <a:r>
              <a:rPr lang="de-DE" sz="1050" err="1">
                <a:latin typeface="Arial" panose="020B0604020202020204" pitchFamily="34" charset="0"/>
                <a:cs typeface="Arial" panose="020B0604020202020204" pitchFamily="34" charset="0"/>
              </a:rPr>
              <a:t>pixels</a:t>
            </a:r>
            <a:r>
              <a:rPr lang="de-DE" sz="105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996E96-401E-DAF2-C051-FB53E18AAB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" t="3838" r="2874" b="4323"/>
          <a:stretch/>
        </p:blipFill>
        <p:spPr>
          <a:xfrm>
            <a:off x="6364646" y="6751"/>
            <a:ext cx="4576759" cy="341549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4990D16-6221-655F-20AB-1B4EE0127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0" y="137459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86755EE-4F44-5CD9-54CB-38F5DDCD8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025798"/>
              </p:ext>
            </p:extLst>
          </p:nvPr>
        </p:nvGraphicFramePr>
        <p:xfrm>
          <a:off x="6364646" y="3063875"/>
          <a:ext cx="4576759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731560" imgH="372960" progId="Word.OpenDocumentText.12">
                  <p:embed/>
                </p:oleObj>
              </mc:Choice>
              <mc:Fallback>
                <p:oleObj name="Document" r:id="rId5" imgW="5731560" imgH="372960" progId="Word.OpenDocumentTex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86755EE-4F44-5CD9-54CB-38F5DDCD86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4646" y="3063875"/>
                        <a:ext cx="4576759" cy="365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84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Image result for buckminster fuller new tools">
            <a:extLst>
              <a:ext uri="{FF2B5EF4-FFF2-40B4-BE49-F238E27FC236}">
                <a16:creationId xmlns:a16="http://schemas.microsoft.com/office/drawing/2014/main" id="{D84D559B-1B53-4C13-AA97-2F27D2FAE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4D08EF37-E769-4430-B0C5-B665AA9134F6}"/>
              </a:ext>
            </a:extLst>
          </p:cNvPr>
          <p:cNvSpPr/>
          <p:nvPr/>
        </p:nvSpPr>
        <p:spPr>
          <a:xfrm>
            <a:off x="5181598" y="6391857"/>
            <a:ext cx="4610100" cy="47601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900">
                <a:solidFill>
                  <a:schemeClr val="tx1"/>
                </a:solidFill>
              </a:rPr>
              <a:t>Credits: ABB Robotics: Product specifications IRB 1200 – reachable joint workspace</a:t>
            </a:r>
          </a:p>
          <a:p>
            <a:r>
              <a:rPr lang="en-US" sz="5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https://library.e.abb.com/public/52b343c24a894176a5f3c3617a9e6be3/3HAC046982%20PS%20IRB%201200%20on%20IRC5-de.pdf</a:t>
            </a:r>
            <a:endParaRPr lang="en-US" sz="500">
              <a:solidFill>
                <a:schemeClr val="accent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accessed 13/02/2022, slide by Timur </a:t>
            </a:r>
            <a:r>
              <a:rPr lang="en-US" sz="900" err="1">
                <a:solidFill>
                  <a:schemeClr val="tx1"/>
                </a:solidFill>
              </a:rPr>
              <a:t>Kuzu</a:t>
            </a:r>
            <a:r>
              <a:rPr lang="en-US" sz="900">
                <a:solidFill>
                  <a:schemeClr val="tx1"/>
                </a:solidFill>
              </a:rPr>
              <a:t>, Dominik Leitner and </a:t>
            </a:r>
            <a:r>
              <a:rPr lang="en-US" sz="900" err="1">
                <a:solidFill>
                  <a:schemeClr val="tx1"/>
                </a:solidFill>
              </a:rPr>
              <a:t>Orhun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 err="1">
                <a:solidFill>
                  <a:schemeClr val="tx1"/>
                </a:solidFill>
              </a:rPr>
              <a:t>Oezcan</a:t>
            </a:r>
            <a:r>
              <a:rPr lang="en-US" sz="9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D41CF-6988-2B52-3C8E-51512A5EA3FE}"/>
              </a:ext>
            </a:extLst>
          </p:cNvPr>
          <p:cNvSpPr/>
          <p:nvPr/>
        </p:nvSpPr>
        <p:spPr>
          <a:xfrm>
            <a:off x="0" y="-1"/>
            <a:ext cx="5181600" cy="342900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Prototyping Project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</a:rPr>
              <a:t>Bin Picking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Environment - Robot model and staffage objects</a:t>
            </a: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Robot Model: ABB IRB 1200-5/09: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6 degree of freedom robot with 5 kg payload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Maximum range of 0.9 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Joint value limits according to table below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Developed specifically for manufacturing industry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Environment Objects: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Table 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           </a:t>
            </a:r>
            <a:r>
              <a:rPr lang="en-US" sz="1200" dirty="0">
                <a:solidFill>
                  <a:schemeClr val="tx1"/>
                </a:solidFill>
              </a:rPr>
              <a:t>for starting box of objects and target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Starting 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Target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B0A3FD3D-DE96-79A8-82CB-62992503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825"/>
              </p:ext>
            </p:extLst>
          </p:nvPr>
        </p:nvGraphicFramePr>
        <p:xfrm>
          <a:off x="5181597" y="3505196"/>
          <a:ext cx="6743700" cy="2810458"/>
        </p:xfrm>
        <a:graphic>
          <a:graphicData uri="http://schemas.openxmlformats.org/drawingml/2006/table">
            <a:tbl>
              <a:tblPr firstRow="1" firstCol="1" bandRow="1"/>
              <a:tblGrid>
                <a:gridCol w="1264164">
                  <a:extLst>
                    <a:ext uri="{9D8B030D-6E8A-4147-A177-3AD203B41FA5}">
                      <a16:colId xmlns:a16="http://schemas.microsoft.com/office/drawing/2014/main" val="2173232822"/>
                    </a:ext>
                  </a:extLst>
                </a:gridCol>
                <a:gridCol w="2320990">
                  <a:extLst>
                    <a:ext uri="{9D8B030D-6E8A-4147-A177-3AD203B41FA5}">
                      <a16:colId xmlns:a16="http://schemas.microsoft.com/office/drawing/2014/main" val="1442248168"/>
                    </a:ext>
                  </a:extLst>
                </a:gridCol>
                <a:gridCol w="3158546">
                  <a:extLst>
                    <a:ext uri="{9D8B030D-6E8A-4147-A177-3AD203B41FA5}">
                      <a16:colId xmlns:a16="http://schemas.microsoft.com/office/drawing/2014/main" val="3725158151"/>
                    </a:ext>
                  </a:extLst>
                </a:gridCol>
              </a:tblGrid>
              <a:tr h="377560"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 movement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200"/>
                        </a:lnSpc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 of movement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200"/>
                        </a:lnSpc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ABB IRB 1200-5/0.9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673647"/>
                  </a:ext>
                </a:extLst>
              </a:tr>
              <a:tr h="232828"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axis 1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rotational movement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+170° to -170°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269736"/>
                  </a:ext>
                </a:extLst>
              </a:tr>
              <a:tr h="250920"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axis 2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arm movement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+130° to -100°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983887"/>
                  </a:ext>
                </a:extLst>
              </a:tr>
              <a:tr h="265864"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axis 3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arm movement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+70° to -200°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567377"/>
                  </a:ext>
                </a:extLst>
              </a:tr>
              <a:tr h="248560"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axis 4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wrist movement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+270° to -270°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831449"/>
                  </a:ext>
                </a:extLst>
              </a:tr>
              <a:tr h="528583"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axis 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tilt movement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±130° (not Hygienic robots)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±128° (Hygienic robots)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550092"/>
                  </a:ext>
                </a:extLst>
              </a:tr>
              <a:tr h="906143"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axis 6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rotational movement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Default: +400° to -400°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 hangingPunct="0">
                        <a:lnSpc>
                          <a:spcPts val="1200"/>
                        </a:lnSpc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Maximum revolution: ±242 (extended by changing the parameter values in the software)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901828"/>
                  </a:ext>
                </a:extLst>
              </a:tr>
            </a:tbl>
          </a:graphicData>
        </a:graphic>
      </p:graphicFrame>
      <p:pic>
        <p:nvPicPr>
          <p:cNvPr id="16" name="Grafik 15">
            <a:extLst>
              <a:ext uri="{FF2B5EF4-FFF2-40B4-BE49-F238E27FC236}">
                <a16:creationId xmlns:a16="http://schemas.microsoft.com/office/drawing/2014/main" id="{43CD2194-7917-F30E-0CB3-4A5A8302F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0" t="23562" r="12933" b="18440"/>
          <a:stretch/>
        </p:blipFill>
        <p:spPr>
          <a:xfrm rot="16200000">
            <a:off x="9334876" y="828523"/>
            <a:ext cx="3418833" cy="178210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15F898F-B1A3-4F5D-BEFE-54F39BA672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2" t="15670" r="22812" b="14310"/>
          <a:stretch/>
        </p:blipFill>
        <p:spPr>
          <a:xfrm>
            <a:off x="5181597" y="-6156"/>
            <a:ext cx="4263853" cy="34422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9B2F96-92F6-BD41-FE5C-8CCC033E3A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4" t="14925" r="24019" b="10999"/>
          <a:stretch/>
        </p:blipFill>
        <p:spPr>
          <a:xfrm>
            <a:off x="699411" y="3124200"/>
            <a:ext cx="3377290" cy="34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8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Image result for buckminster fuller new tools">
            <a:extLst>
              <a:ext uri="{FF2B5EF4-FFF2-40B4-BE49-F238E27FC236}">
                <a16:creationId xmlns:a16="http://schemas.microsoft.com/office/drawing/2014/main" id="{D84D559B-1B53-4C13-AA97-2F27D2FAE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4D08EF37-E769-4430-B0C5-B665AA9134F6}"/>
              </a:ext>
            </a:extLst>
          </p:cNvPr>
          <p:cNvSpPr/>
          <p:nvPr/>
        </p:nvSpPr>
        <p:spPr>
          <a:xfrm>
            <a:off x="5181598" y="6391857"/>
            <a:ext cx="4610100" cy="47601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900">
                <a:solidFill>
                  <a:schemeClr val="tx1"/>
                </a:solidFill>
              </a:rPr>
              <a:t>Credits: Images by Gao </a:t>
            </a:r>
            <a:r>
              <a:rPr lang="en-US" sz="900" err="1">
                <a:solidFill>
                  <a:schemeClr val="tx1"/>
                </a:solidFill>
              </a:rPr>
              <a:t>Yichao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US" sz="500">
                <a:solidFill>
                  <a:schemeClr val="tx1"/>
                </a:solidFill>
                <a:hlinkClick r:id="rId2"/>
              </a:rPr>
              <a:t>https://gaoyichao.com/Xiaotu/?book=math_physics_for_robotics&amp;title=inverse_kinematics</a:t>
            </a:r>
            <a:r>
              <a:rPr lang="en-US" sz="500">
                <a:solidFill>
                  <a:schemeClr val="tx1"/>
                </a:solidFill>
              </a:rPr>
              <a:t> ;  </a:t>
            </a:r>
          </a:p>
          <a:p>
            <a:r>
              <a:rPr lang="en-US" sz="900">
                <a:solidFill>
                  <a:schemeClr val="tx1"/>
                </a:solidFill>
              </a:rPr>
              <a:t>accessed 12/02/2023, slide by Timur </a:t>
            </a:r>
            <a:r>
              <a:rPr lang="en-US" sz="900" err="1">
                <a:solidFill>
                  <a:schemeClr val="tx1"/>
                </a:solidFill>
              </a:rPr>
              <a:t>Kuzu</a:t>
            </a:r>
            <a:r>
              <a:rPr lang="en-US" sz="900">
                <a:solidFill>
                  <a:schemeClr val="tx1"/>
                </a:solidFill>
              </a:rPr>
              <a:t>, Dominik Leitner, </a:t>
            </a:r>
            <a:r>
              <a:rPr lang="en-US" sz="900" err="1">
                <a:solidFill>
                  <a:schemeClr val="tx1"/>
                </a:solidFill>
              </a:rPr>
              <a:t>Orhun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 err="1">
                <a:solidFill>
                  <a:schemeClr val="tx1"/>
                </a:solidFill>
              </a:rPr>
              <a:t>Oezcan</a:t>
            </a: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D41CF-6988-2B52-3C8E-51512A5EA3FE}"/>
              </a:ext>
            </a:extLst>
          </p:cNvPr>
          <p:cNvSpPr/>
          <p:nvPr/>
        </p:nvSpPr>
        <p:spPr>
          <a:xfrm>
            <a:off x="0" y="-1"/>
            <a:ext cx="5181600" cy="342900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Prototyping Project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</a:rPr>
              <a:t>Bin Picking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Movement planning - kinematics and path planning</a:t>
            </a: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Inverse Kinematics - obtain analytical solutions through geometric methods: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prerequisites for this strategy: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Spherical wrist:     	last three joints are revolute joints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Wrist </a:t>
            </a:r>
            <a:r>
              <a:rPr lang="en-US" sz="1200" dirty="0" err="1">
                <a:solidFill>
                  <a:schemeClr val="tx1"/>
                </a:solidFill>
              </a:rPr>
              <a:t>centre</a:t>
            </a:r>
            <a:r>
              <a:rPr lang="en-US" sz="1200" dirty="0">
                <a:solidFill>
                  <a:schemeClr val="tx1"/>
                </a:solidFill>
              </a:rPr>
              <a:t>:	their axis of rotation intersecting in one point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Path Planning: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Outputs the path/movement between start, object (</a:t>
            </a:r>
            <a:r>
              <a:rPr lang="en-US" sz="1200" dirty="0" err="1">
                <a:solidFill>
                  <a:schemeClr val="tx1"/>
                </a:solidFill>
              </a:rPr>
              <a:t>centre</a:t>
            </a:r>
            <a:r>
              <a:rPr lang="en-US" sz="1200" dirty="0">
                <a:solidFill>
                  <a:schemeClr val="tx1"/>
                </a:solidFill>
              </a:rPr>
              <a:t>) and target 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Movement is divided into 50 sub-movements to create a smooth robot motion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35CEA9F-610C-B113-6B75-D000DD026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776" y="582990"/>
            <a:ext cx="7012779" cy="285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3E911C-A33F-F525-D320-D2734E1C9A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2" t="23242" r="29003" b="17818"/>
          <a:stretch/>
        </p:blipFill>
        <p:spPr>
          <a:xfrm>
            <a:off x="2123162" y="3440048"/>
            <a:ext cx="3056059" cy="295180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AB84584-6CE5-D648-2025-EFEF78704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4" t="25411" r="27396" b="17986"/>
          <a:stretch/>
        </p:blipFill>
        <p:spPr>
          <a:xfrm>
            <a:off x="-250084" y="3424583"/>
            <a:ext cx="2562879" cy="2967274"/>
          </a:xfrm>
          <a:prstGeom prst="rect">
            <a:avLst/>
          </a:prstGeom>
        </p:spPr>
      </p:pic>
      <p:grpSp>
        <p:nvGrpSpPr>
          <p:cNvPr id="55" name="Group 71">
            <a:extLst>
              <a:ext uri="{FF2B5EF4-FFF2-40B4-BE49-F238E27FC236}">
                <a16:creationId xmlns:a16="http://schemas.microsoft.com/office/drawing/2014/main" id="{B9D725D9-0B55-4BD1-9449-6E4720B36238}"/>
              </a:ext>
            </a:extLst>
          </p:cNvPr>
          <p:cNvGrpSpPr/>
          <p:nvPr/>
        </p:nvGrpSpPr>
        <p:grpSpPr>
          <a:xfrm>
            <a:off x="7187352" y="4663054"/>
            <a:ext cx="1402344" cy="680321"/>
            <a:chOff x="7078161" y="4898828"/>
            <a:chExt cx="1402344" cy="680321"/>
          </a:xfrm>
        </p:grpSpPr>
        <p:sp>
          <p:nvSpPr>
            <p:cNvPr id="56" name="Arrow: Chevron 66">
              <a:extLst>
                <a:ext uri="{FF2B5EF4-FFF2-40B4-BE49-F238E27FC236}">
                  <a16:creationId xmlns:a16="http://schemas.microsoft.com/office/drawing/2014/main" id="{EDAADB92-8279-6577-85C4-86435BA1519E}"/>
                </a:ext>
              </a:extLst>
            </p:cNvPr>
            <p:cNvSpPr/>
            <p:nvPr/>
          </p:nvSpPr>
          <p:spPr>
            <a:xfrm>
              <a:off x="7078161" y="4898828"/>
              <a:ext cx="1402344" cy="680321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57" name="TextBox 67">
              <a:extLst>
                <a:ext uri="{FF2B5EF4-FFF2-40B4-BE49-F238E27FC236}">
                  <a16:creationId xmlns:a16="http://schemas.microsoft.com/office/drawing/2014/main" id="{F53BE53D-9DFC-8487-2644-ABEB6C9A3B1F}"/>
                </a:ext>
              </a:extLst>
            </p:cNvPr>
            <p:cNvSpPr txBox="1"/>
            <p:nvPr/>
          </p:nvSpPr>
          <p:spPr>
            <a:xfrm>
              <a:off x="7167909" y="4915822"/>
              <a:ext cx="12626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200" err="1"/>
                <a:t>Interpolate</a:t>
              </a:r>
              <a:r>
                <a:rPr lang="de-DE" sz="1200"/>
                <a:t> </a:t>
              </a:r>
              <a:r>
                <a:rPr lang="de-DE" sz="1200" err="1"/>
                <a:t>joint</a:t>
              </a:r>
              <a:r>
                <a:rPr lang="de-DE" sz="1200"/>
                <a:t> </a:t>
              </a:r>
              <a:r>
                <a:rPr lang="de-DE" sz="1200" err="1"/>
                <a:t>values</a:t>
              </a:r>
              <a:r>
                <a:rPr lang="de-DE" sz="1200"/>
                <a:t> </a:t>
              </a:r>
              <a:r>
                <a:rPr lang="de-DE" sz="1200" err="1"/>
                <a:t>between</a:t>
              </a:r>
              <a:r>
                <a:rPr lang="de-DE" sz="1200"/>
                <a:t> </a:t>
              </a:r>
              <a:r>
                <a:rPr lang="de-DE" sz="1200" err="1"/>
                <a:t>reference</a:t>
              </a:r>
              <a:r>
                <a:rPr lang="de-DE" sz="1200"/>
                <a:t> points</a:t>
              </a:r>
              <a:endParaRPr lang="en-DE" sz="1200"/>
            </a:p>
          </p:txBody>
        </p:sp>
      </p:grpSp>
      <p:sp>
        <p:nvSpPr>
          <p:cNvPr id="59" name="Arrow: Chevron 72">
            <a:extLst>
              <a:ext uri="{FF2B5EF4-FFF2-40B4-BE49-F238E27FC236}">
                <a16:creationId xmlns:a16="http://schemas.microsoft.com/office/drawing/2014/main" id="{86EAB651-AC32-C1C2-19D5-CDAA892B9CBF}"/>
              </a:ext>
            </a:extLst>
          </p:cNvPr>
          <p:cNvSpPr/>
          <p:nvPr/>
        </p:nvSpPr>
        <p:spPr>
          <a:xfrm>
            <a:off x="8790684" y="4663054"/>
            <a:ext cx="1402344" cy="680321"/>
          </a:xfrm>
          <a:prstGeom prst="chevron">
            <a:avLst>
              <a:gd name="adj" fmla="val 26028"/>
            </a:avLst>
          </a:prstGeom>
          <a:solidFill>
            <a:schemeClr val="bg1">
              <a:lumMod val="85000"/>
            </a:schemeClr>
          </a:solidFill>
          <a:ln w="25400" cap="rnd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44000"/>
                      <a:gd name="connsiteY0" fmla="*/ 0 h 1080000"/>
                      <a:gd name="connsiteX1" fmla="*/ 1662898 w 1944000"/>
                      <a:gd name="connsiteY1" fmla="*/ 0 h 1080000"/>
                      <a:gd name="connsiteX2" fmla="*/ 1944000 w 1944000"/>
                      <a:gd name="connsiteY2" fmla="*/ 540000 h 1080000"/>
                      <a:gd name="connsiteX3" fmla="*/ 1662898 w 1944000"/>
                      <a:gd name="connsiteY3" fmla="*/ 1080000 h 1080000"/>
                      <a:gd name="connsiteX4" fmla="*/ 0 w 1944000"/>
                      <a:gd name="connsiteY4" fmla="*/ 1080000 h 1080000"/>
                      <a:gd name="connsiteX5" fmla="*/ 281102 w 1944000"/>
                      <a:gd name="connsiteY5" fmla="*/ 540000 h 1080000"/>
                      <a:gd name="connsiteX6" fmla="*/ 0 w 1944000"/>
                      <a:gd name="connsiteY6" fmla="*/ 0 h 108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4000" h="1080000" fill="none" extrusionOk="0">
                        <a:moveTo>
                          <a:pt x="0" y="0"/>
                        </a:moveTo>
                        <a:cubicBezTo>
                          <a:pt x="294247" y="12687"/>
                          <a:pt x="1219440" y="-122724"/>
                          <a:pt x="1662898" y="0"/>
                        </a:cubicBezTo>
                        <a:cubicBezTo>
                          <a:pt x="1781284" y="275827"/>
                          <a:pt x="1929090" y="397662"/>
                          <a:pt x="1944000" y="540000"/>
                        </a:cubicBezTo>
                        <a:cubicBezTo>
                          <a:pt x="1887866" y="757376"/>
                          <a:pt x="1745548" y="829047"/>
                          <a:pt x="1662898" y="1080000"/>
                        </a:cubicBezTo>
                        <a:cubicBezTo>
                          <a:pt x="966428" y="1171355"/>
                          <a:pt x="336261" y="1071179"/>
                          <a:pt x="0" y="1080000"/>
                        </a:cubicBezTo>
                        <a:cubicBezTo>
                          <a:pt x="114872" y="918912"/>
                          <a:pt x="218344" y="642180"/>
                          <a:pt x="281102" y="540000"/>
                        </a:cubicBezTo>
                        <a:cubicBezTo>
                          <a:pt x="225816" y="338252"/>
                          <a:pt x="96851" y="88787"/>
                          <a:pt x="0" y="0"/>
                        </a:cubicBezTo>
                        <a:close/>
                      </a:path>
                      <a:path w="1944000" h="1080000" stroke="0" extrusionOk="0">
                        <a:moveTo>
                          <a:pt x="0" y="0"/>
                        </a:moveTo>
                        <a:cubicBezTo>
                          <a:pt x="765613" y="26389"/>
                          <a:pt x="1049511" y="63565"/>
                          <a:pt x="1662898" y="0"/>
                        </a:cubicBezTo>
                        <a:cubicBezTo>
                          <a:pt x="1724334" y="198736"/>
                          <a:pt x="1828396" y="376536"/>
                          <a:pt x="1944000" y="540000"/>
                        </a:cubicBezTo>
                        <a:cubicBezTo>
                          <a:pt x="1887334" y="582261"/>
                          <a:pt x="1764788" y="927033"/>
                          <a:pt x="1662898" y="1080000"/>
                        </a:cubicBezTo>
                        <a:cubicBezTo>
                          <a:pt x="1229319" y="1016105"/>
                          <a:pt x="621644" y="1137577"/>
                          <a:pt x="0" y="1080000"/>
                        </a:cubicBezTo>
                        <a:cubicBezTo>
                          <a:pt x="37808" y="978898"/>
                          <a:pt x="181829" y="815808"/>
                          <a:pt x="281102" y="540000"/>
                        </a:cubicBezTo>
                        <a:cubicBezTo>
                          <a:pt x="179385" y="255021"/>
                          <a:pt x="56102" y="919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61" name="Group 77">
            <a:extLst>
              <a:ext uri="{FF2B5EF4-FFF2-40B4-BE49-F238E27FC236}">
                <a16:creationId xmlns:a16="http://schemas.microsoft.com/office/drawing/2014/main" id="{3409F7A9-7699-1D51-312F-5ABFE24DC5C9}"/>
              </a:ext>
            </a:extLst>
          </p:cNvPr>
          <p:cNvGrpSpPr/>
          <p:nvPr/>
        </p:nvGrpSpPr>
        <p:grpSpPr>
          <a:xfrm>
            <a:off x="10400260" y="4663054"/>
            <a:ext cx="1402344" cy="680321"/>
            <a:chOff x="9952275" y="4893917"/>
            <a:chExt cx="1402344" cy="680321"/>
          </a:xfrm>
        </p:grpSpPr>
        <p:sp>
          <p:nvSpPr>
            <p:cNvPr id="62" name="Arrow: Chevron 69">
              <a:extLst>
                <a:ext uri="{FF2B5EF4-FFF2-40B4-BE49-F238E27FC236}">
                  <a16:creationId xmlns:a16="http://schemas.microsoft.com/office/drawing/2014/main" id="{C33C96ED-A625-4D5F-2F14-C0C96E44B65C}"/>
                </a:ext>
              </a:extLst>
            </p:cNvPr>
            <p:cNvSpPr/>
            <p:nvPr/>
          </p:nvSpPr>
          <p:spPr>
            <a:xfrm>
              <a:off x="9952275" y="4893917"/>
              <a:ext cx="1402344" cy="680321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63" name="TextBox 76">
              <a:extLst>
                <a:ext uri="{FF2B5EF4-FFF2-40B4-BE49-F238E27FC236}">
                  <a16:creationId xmlns:a16="http://schemas.microsoft.com/office/drawing/2014/main" id="{B2615F99-6270-0E5F-719C-05358A7328DC}"/>
                </a:ext>
              </a:extLst>
            </p:cNvPr>
            <p:cNvSpPr txBox="1"/>
            <p:nvPr/>
          </p:nvSpPr>
          <p:spPr>
            <a:xfrm>
              <a:off x="10085757" y="4915822"/>
              <a:ext cx="1135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/>
                <a:t>Repeat process of movement  for each object</a:t>
              </a:r>
            </a:p>
          </p:txBody>
        </p:sp>
      </p:grpSp>
      <p:grpSp>
        <p:nvGrpSpPr>
          <p:cNvPr id="64" name="Group 79">
            <a:extLst>
              <a:ext uri="{FF2B5EF4-FFF2-40B4-BE49-F238E27FC236}">
                <a16:creationId xmlns:a16="http://schemas.microsoft.com/office/drawing/2014/main" id="{CD6C46A0-5FF6-CB47-E3A1-99DC6B37D2B1}"/>
              </a:ext>
            </a:extLst>
          </p:cNvPr>
          <p:cNvGrpSpPr/>
          <p:nvPr/>
        </p:nvGrpSpPr>
        <p:grpSpPr>
          <a:xfrm>
            <a:off x="5577776" y="4663054"/>
            <a:ext cx="1402344" cy="680321"/>
            <a:chOff x="5572201" y="4898828"/>
            <a:chExt cx="1402344" cy="680321"/>
          </a:xfrm>
        </p:grpSpPr>
        <p:sp>
          <p:nvSpPr>
            <p:cNvPr id="65" name="Arrow: Chevron 80">
              <a:extLst>
                <a:ext uri="{FF2B5EF4-FFF2-40B4-BE49-F238E27FC236}">
                  <a16:creationId xmlns:a16="http://schemas.microsoft.com/office/drawing/2014/main" id="{7F0195EE-3CC5-B356-8ABA-D957653D45F6}"/>
                </a:ext>
              </a:extLst>
            </p:cNvPr>
            <p:cNvSpPr/>
            <p:nvPr/>
          </p:nvSpPr>
          <p:spPr>
            <a:xfrm>
              <a:off x="5572201" y="4898828"/>
              <a:ext cx="1402344" cy="680321"/>
            </a:xfrm>
            <a:prstGeom prst="chevron">
              <a:avLst>
                <a:gd name="adj" fmla="val 26028"/>
              </a:avLst>
            </a:prstGeom>
            <a:solidFill>
              <a:schemeClr val="bg1">
                <a:lumMod val="85000"/>
              </a:schemeClr>
            </a:solidFill>
            <a:ln w="25400" cap="rnd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44000"/>
                        <a:gd name="connsiteY0" fmla="*/ 0 h 1080000"/>
                        <a:gd name="connsiteX1" fmla="*/ 1662898 w 1944000"/>
                        <a:gd name="connsiteY1" fmla="*/ 0 h 1080000"/>
                        <a:gd name="connsiteX2" fmla="*/ 1944000 w 1944000"/>
                        <a:gd name="connsiteY2" fmla="*/ 540000 h 1080000"/>
                        <a:gd name="connsiteX3" fmla="*/ 1662898 w 1944000"/>
                        <a:gd name="connsiteY3" fmla="*/ 1080000 h 1080000"/>
                        <a:gd name="connsiteX4" fmla="*/ 0 w 1944000"/>
                        <a:gd name="connsiteY4" fmla="*/ 1080000 h 1080000"/>
                        <a:gd name="connsiteX5" fmla="*/ 281102 w 1944000"/>
                        <a:gd name="connsiteY5" fmla="*/ 540000 h 1080000"/>
                        <a:gd name="connsiteX6" fmla="*/ 0 w 1944000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4000" h="1080000" fill="none" extrusionOk="0">
                          <a:moveTo>
                            <a:pt x="0" y="0"/>
                          </a:moveTo>
                          <a:cubicBezTo>
                            <a:pt x="294247" y="12687"/>
                            <a:pt x="1219440" y="-122724"/>
                            <a:pt x="1662898" y="0"/>
                          </a:cubicBezTo>
                          <a:cubicBezTo>
                            <a:pt x="1781284" y="275827"/>
                            <a:pt x="1929090" y="397662"/>
                            <a:pt x="1944000" y="540000"/>
                          </a:cubicBezTo>
                          <a:cubicBezTo>
                            <a:pt x="1887866" y="757376"/>
                            <a:pt x="1745548" y="829047"/>
                            <a:pt x="1662898" y="1080000"/>
                          </a:cubicBezTo>
                          <a:cubicBezTo>
                            <a:pt x="966428" y="1171355"/>
                            <a:pt x="336261" y="1071179"/>
                            <a:pt x="0" y="1080000"/>
                          </a:cubicBezTo>
                          <a:cubicBezTo>
                            <a:pt x="114872" y="918912"/>
                            <a:pt x="218344" y="642180"/>
                            <a:pt x="281102" y="540000"/>
                          </a:cubicBezTo>
                          <a:cubicBezTo>
                            <a:pt x="225816" y="338252"/>
                            <a:pt x="96851" y="88787"/>
                            <a:pt x="0" y="0"/>
                          </a:cubicBezTo>
                          <a:close/>
                        </a:path>
                        <a:path w="1944000" h="1080000" stroke="0" extrusionOk="0">
                          <a:moveTo>
                            <a:pt x="0" y="0"/>
                          </a:moveTo>
                          <a:cubicBezTo>
                            <a:pt x="765613" y="26389"/>
                            <a:pt x="1049511" y="63565"/>
                            <a:pt x="1662898" y="0"/>
                          </a:cubicBezTo>
                          <a:cubicBezTo>
                            <a:pt x="1724334" y="198736"/>
                            <a:pt x="1828396" y="376536"/>
                            <a:pt x="1944000" y="540000"/>
                          </a:cubicBezTo>
                          <a:cubicBezTo>
                            <a:pt x="1887334" y="582261"/>
                            <a:pt x="1764788" y="927033"/>
                            <a:pt x="1662898" y="1080000"/>
                          </a:cubicBezTo>
                          <a:cubicBezTo>
                            <a:pt x="1229319" y="1016105"/>
                            <a:pt x="621644" y="1137577"/>
                            <a:pt x="0" y="1080000"/>
                          </a:cubicBezTo>
                          <a:cubicBezTo>
                            <a:pt x="37808" y="978898"/>
                            <a:pt x="181829" y="815808"/>
                            <a:pt x="281102" y="540000"/>
                          </a:cubicBezTo>
                          <a:cubicBezTo>
                            <a:pt x="179385" y="255021"/>
                            <a:pt x="56102" y="919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66" name="TextBox 81">
              <a:extLst>
                <a:ext uri="{FF2B5EF4-FFF2-40B4-BE49-F238E27FC236}">
                  <a16:creationId xmlns:a16="http://schemas.microsoft.com/office/drawing/2014/main" id="{D8CE49EB-E038-1496-E935-33BB4FD3A982}"/>
                </a:ext>
              </a:extLst>
            </p:cNvPr>
            <p:cNvSpPr txBox="1"/>
            <p:nvPr/>
          </p:nvSpPr>
          <p:spPr>
            <a:xfrm>
              <a:off x="5643898" y="4932818"/>
              <a:ext cx="126886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200" err="1"/>
                <a:t>Compute</a:t>
              </a:r>
              <a:r>
                <a:rPr lang="de-DE" sz="1200"/>
                <a:t> </a:t>
              </a:r>
              <a:r>
                <a:rPr lang="de-DE" sz="1200" err="1"/>
                <a:t>joint</a:t>
              </a:r>
              <a:r>
                <a:rPr lang="de-DE" sz="1200"/>
                <a:t> </a:t>
              </a:r>
              <a:r>
                <a:rPr lang="de-DE" sz="1200" err="1"/>
                <a:t>values</a:t>
              </a:r>
              <a:r>
                <a:rPr lang="de-DE" sz="1200"/>
                <a:t> </a:t>
              </a:r>
              <a:r>
                <a:rPr lang="de-DE" sz="1200" err="1"/>
                <a:t>for</a:t>
              </a:r>
              <a:r>
                <a:rPr lang="de-DE" sz="1200"/>
                <a:t> </a:t>
              </a:r>
              <a:r>
                <a:rPr lang="de-DE" sz="1200" err="1"/>
                <a:t>target</a:t>
              </a:r>
              <a:r>
                <a:rPr lang="de-DE" sz="1200"/>
                <a:t> </a:t>
              </a:r>
              <a:r>
                <a:rPr lang="de-DE" sz="1200" err="1"/>
                <a:t>position</a:t>
              </a:r>
              <a:r>
                <a:rPr lang="de-DE" sz="1200"/>
                <a:t> (IK)</a:t>
              </a:r>
              <a:endParaRPr lang="en-DE" sz="1200"/>
            </a:p>
          </p:txBody>
        </p:sp>
      </p:grpSp>
      <p:sp>
        <p:nvSpPr>
          <p:cNvPr id="67" name="TextBox 82">
            <a:extLst>
              <a:ext uri="{FF2B5EF4-FFF2-40B4-BE49-F238E27FC236}">
                <a16:creationId xmlns:a16="http://schemas.microsoft.com/office/drawing/2014/main" id="{BB6F5FAA-6278-68DF-CFBE-3C3F6F0A5C2B}"/>
              </a:ext>
            </a:extLst>
          </p:cNvPr>
          <p:cNvSpPr txBox="1"/>
          <p:nvPr/>
        </p:nvSpPr>
        <p:spPr>
          <a:xfrm>
            <a:off x="5448300" y="41148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Robot </a:t>
            </a:r>
            <a:r>
              <a:rPr lang="de-DE" sz="1600" b="1" err="1"/>
              <a:t>movement</a:t>
            </a:r>
            <a:r>
              <a:rPr lang="de-DE" sz="1600" b="1"/>
              <a:t> sub-tasks:</a:t>
            </a:r>
            <a:endParaRPr lang="en-DE" sz="16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D85FFC-DB67-2015-927C-944096E38334}"/>
              </a:ext>
            </a:extLst>
          </p:cNvPr>
          <p:cNvSpPr txBox="1"/>
          <p:nvPr/>
        </p:nvSpPr>
        <p:spPr>
          <a:xfrm>
            <a:off x="8910084" y="4680047"/>
            <a:ext cx="1262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/>
              <a:t>Move </a:t>
            </a:r>
            <a:r>
              <a:rPr lang="de-DE" sz="1200" err="1"/>
              <a:t>robot</a:t>
            </a:r>
            <a:r>
              <a:rPr lang="de-DE" sz="1200"/>
              <a:t> </a:t>
            </a:r>
            <a:r>
              <a:rPr lang="de-DE" sz="1200" err="1"/>
              <a:t>to</a:t>
            </a:r>
            <a:r>
              <a:rPr lang="de-DE" sz="1200"/>
              <a:t> </a:t>
            </a:r>
            <a:r>
              <a:rPr lang="de-DE" sz="1200" err="1"/>
              <a:t>interpolated</a:t>
            </a:r>
            <a:r>
              <a:rPr lang="de-DE" sz="1200"/>
              <a:t> </a:t>
            </a:r>
            <a:r>
              <a:rPr lang="de-DE" sz="1200" err="1"/>
              <a:t>joint</a:t>
            </a:r>
            <a:r>
              <a:rPr lang="de-DE" sz="1200"/>
              <a:t> </a:t>
            </a:r>
            <a:r>
              <a:rPr lang="de-DE" sz="1200" err="1"/>
              <a:t>values</a:t>
            </a:r>
            <a:endParaRPr lang="en-DE" sz="1200"/>
          </a:p>
        </p:txBody>
      </p:sp>
    </p:spTree>
    <p:extLst>
      <p:ext uri="{BB962C8B-B14F-4D97-AF65-F5344CB8AC3E}">
        <p14:creationId xmlns:p14="http://schemas.microsoft.com/office/powerpoint/2010/main" val="2603095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174C1D3-ECD6-271D-F6D1-3DF8345E17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76200"/>
            <a:ext cx="12192001" cy="4728785"/>
            <a:chOff x="-1" y="1100515"/>
            <a:chExt cx="12192001" cy="472878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D11DF11-7F14-2744-6409-7648558DF8E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49" r="31777" b="25091"/>
            <a:stretch/>
          </p:blipFill>
          <p:spPr>
            <a:xfrm>
              <a:off x="-1" y="1100515"/>
              <a:ext cx="12192001" cy="4229100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DBA7E8C-5F6D-EE4C-98B2-79BFAF70EC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3577785"/>
              <a:ext cx="1866900" cy="800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087A334-B643-0F13-7D73-0D7F86FAB1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10700" y="5029200"/>
              <a:ext cx="2781300" cy="800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4D08EF37-E769-4430-B0C5-B665AA9134F6}"/>
              </a:ext>
            </a:extLst>
          </p:cNvPr>
          <p:cNvSpPr/>
          <p:nvPr/>
        </p:nvSpPr>
        <p:spPr>
          <a:xfrm>
            <a:off x="5181598" y="6391857"/>
            <a:ext cx="4610100" cy="47601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900">
                <a:solidFill>
                  <a:schemeClr val="tx1"/>
                </a:solidFill>
              </a:rPr>
              <a:t>accessed 13/02/2022, slide by Timur </a:t>
            </a:r>
            <a:r>
              <a:rPr lang="en-US" sz="900" err="1">
                <a:solidFill>
                  <a:schemeClr val="tx1"/>
                </a:solidFill>
              </a:rPr>
              <a:t>Kuzu</a:t>
            </a:r>
            <a:r>
              <a:rPr lang="en-US" sz="900">
                <a:solidFill>
                  <a:schemeClr val="tx1"/>
                </a:solidFill>
              </a:rPr>
              <a:t>, Dominik Leitner and </a:t>
            </a:r>
            <a:r>
              <a:rPr lang="en-US" sz="900" err="1">
                <a:solidFill>
                  <a:schemeClr val="tx1"/>
                </a:solidFill>
              </a:rPr>
              <a:t>Orhun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 err="1">
                <a:solidFill>
                  <a:schemeClr val="tx1"/>
                </a:solidFill>
              </a:rPr>
              <a:t>Oezcan</a:t>
            </a:r>
            <a:r>
              <a:rPr lang="en-US" sz="9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D41CF-6988-2B52-3C8E-51512A5EA3FE}"/>
              </a:ext>
            </a:extLst>
          </p:cNvPr>
          <p:cNvSpPr/>
          <p:nvPr/>
        </p:nvSpPr>
        <p:spPr>
          <a:xfrm>
            <a:off x="0" y="0"/>
            <a:ext cx="5181600" cy="8001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>
                <a:solidFill>
                  <a:schemeClr val="tx1"/>
                </a:solidFill>
              </a:rPr>
              <a:t>Prototyping Project</a:t>
            </a:r>
          </a:p>
          <a:p>
            <a:pPr algn="l"/>
            <a:r>
              <a:rPr lang="en-US" sz="1600" b="1">
                <a:solidFill>
                  <a:schemeClr val="tx1"/>
                </a:solidFill>
              </a:rPr>
              <a:t>Bin Picking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Data transfer and Communication</a:t>
            </a:r>
            <a:endParaRPr lang="en-US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470B-A322-87DB-45BB-1E016A60CEC4}"/>
              </a:ext>
            </a:extLst>
          </p:cNvPr>
          <p:cNvSpPr txBox="1"/>
          <p:nvPr/>
        </p:nvSpPr>
        <p:spPr>
          <a:xfrm>
            <a:off x="-1485900" y="0"/>
            <a:ext cx="1143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>
                <a:solidFill>
                  <a:srgbClr val="FF0000"/>
                </a:solidFill>
              </a:rPr>
              <a:t>7</a:t>
            </a:r>
            <a:endParaRPr lang="en-DE" sz="11500">
              <a:solidFill>
                <a:srgbClr val="FF0000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4F06E385-59E3-6255-E119-D47A6410668E}"/>
              </a:ext>
            </a:extLst>
          </p:cNvPr>
          <p:cNvSpPr/>
          <p:nvPr/>
        </p:nvSpPr>
        <p:spPr>
          <a:xfrm>
            <a:off x="809624" y="5288042"/>
            <a:ext cx="1524000" cy="6477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Object Detection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C89AFA09-244A-D19B-6518-B97F61B05FA1}"/>
              </a:ext>
            </a:extLst>
          </p:cNvPr>
          <p:cNvSpPr/>
          <p:nvPr/>
        </p:nvSpPr>
        <p:spPr>
          <a:xfrm>
            <a:off x="3138316" y="5292113"/>
            <a:ext cx="1524000" cy="6477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Inverse Kinematics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96EB0A6-7B18-C5C9-DBE9-46DAF59E1818}"/>
              </a:ext>
            </a:extLst>
          </p:cNvPr>
          <p:cNvSpPr/>
          <p:nvPr/>
        </p:nvSpPr>
        <p:spPr>
          <a:xfrm>
            <a:off x="6700628" y="5288042"/>
            <a:ext cx="1524000" cy="6477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Robot Movement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977A2256-A78D-4D83-5C9A-B940C907EB0E}"/>
              </a:ext>
            </a:extLst>
          </p:cNvPr>
          <p:cNvSpPr/>
          <p:nvPr/>
        </p:nvSpPr>
        <p:spPr>
          <a:xfrm>
            <a:off x="6070598" y="38099"/>
            <a:ext cx="4406901" cy="388697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CA758DE9-7D25-66CE-DB45-02E25B940A60}"/>
              </a:ext>
            </a:extLst>
          </p:cNvPr>
          <p:cNvSpPr/>
          <p:nvPr/>
        </p:nvSpPr>
        <p:spPr>
          <a:xfrm>
            <a:off x="19048" y="3245818"/>
            <a:ext cx="3105152" cy="51722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F8391BA6-19DB-920A-584B-FC017AD81B33}"/>
              </a:ext>
            </a:extLst>
          </p:cNvPr>
          <p:cNvSpPr/>
          <p:nvPr/>
        </p:nvSpPr>
        <p:spPr>
          <a:xfrm>
            <a:off x="10363200" y="5288042"/>
            <a:ext cx="1524000" cy="6477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Visualization Tool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C5AB54C7-CC06-D63B-6BCC-94249E20CAD2}"/>
              </a:ext>
            </a:extLst>
          </p:cNvPr>
          <p:cNvSpPr/>
          <p:nvPr/>
        </p:nvSpPr>
        <p:spPr>
          <a:xfrm>
            <a:off x="4662316" y="5288042"/>
            <a:ext cx="1524000" cy="6477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Movement Feedback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8C21F24D-68F0-6039-0175-86678125BDED}"/>
              </a:ext>
            </a:extLst>
          </p:cNvPr>
          <p:cNvSpPr/>
          <p:nvPr/>
        </p:nvSpPr>
        <p:spPr>
          <a:xfrm>
            <a:off x="3143248" y="3505200"/>
            <a:ext cx="2927351" cy="830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F20B7CC7-14FA-447F-1B73-96BB6FDC8AE9}"/>
              </a:ext>
            </a:extLst>
          </p:cNvPr>
          <p:cNvSpPr/>
          <p:nvPr/>
        </p:nvSpPr>
        <p:spPr>
          <a:xfrm>
            <a:off x="4914900" y="3505200"/>
            <a:ext cx="1155699" cy="4198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2197BB85-1EC8-9519-CB3F-CF70C5DC7839}"/>
              </a:ext>
            </a:extLst>
          </p:cNvPr>
          <p:cNvSpPr/>
          <p:nvPr/>
        </p:nvSpPr>
        <p:spPr>
          <a:xfrm>
            <a:off x="11381062" y="1757198"/>
            <a:ext cx="790576" cy="469316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F61B567E-1110-1DAD-A54C-4EB1A73D94BE}"/>
              </a:ext>
            </a:extLst>
          </p:cNvPr>
          <p:cNvSpPr/>
          <p:nvPr/>
        </p:nvSpPr>
        <p:spPr>
          <a:xfrm>
            <a:off x="8496300" y="5292113"/>
            <a:ext cx="1524000" cy="6477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Object Visualization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9ED93301-F5DB-EECD-3BFA-DEEB8FB31634}"/>
              </a:ext>
            </a:extLst>
          </p:cNvPr>
          <p:cNvSpPr/>
          <p:nvPr/>
        </p:nvSpPr>
        <p:spPr>
          <a:xfrm>
            <a:off x="6121403" y="3962400"/>
            <a:ext cx="3441697" cy="42194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feil nach rechts 30">
            <a:extLst>
              <a:ext uri="{FF2B5EF4-FFF2-40B4-BE49-F238E27FC236}">
                <a16:creationId xmlns:a16="http://schemas.microsoft.com/office/drawing/2014/main" id="{5954A06F-A202-4DC1-6510-B64E05238630}"/>
              </a:ext>
            </a:extLst>
          </p:cNvPr>
          <p:cNvSpPr/>
          <p:nvPr/>
        </p:nvSpPr>
        <p:spPr>
          <a:xfrm>
            <a:off x="190500" y="4722575"/>
            <a:ext cx="11696700" cy="342900"/>
          </a:xfrm>
          <a:prstGeom prst="rightArrow">
            <a:avLst>
              <a:gd name="adj1" fmla="val 50000"/>
              <a:gd name="adj2" fmla="val 8410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3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ableset3">
            <a:hlinkClick r:id="" action="ppaction://media"/>
            <a:extLst>
              <a:ext uri="{FF2B5EF4-FFF2-40B4-BE49-F238E27FC236}">
                <a16:creationId xmlns:a16="http://schemas.microsoft.com/office/drawing/2014/main" id="{222C146F-0CBB-AE21-A827-00B8667B77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00" end="2598.6179"/>
                </p14:media>
              </p:ext>
            </p:extLst>
          </p:nvPr>
        </p:nvPicPr>
        <p:blipFill rotWithShape="1">
          <a:blip r:embed="rId7"/>
          <a:srcRect l="21668" t="12554" r="1985" b="10290"/>
          <a:stretch/>
        </p:blipFill>
        <p:spPr>
          <a:xfrm>
            <a:off x="-1" y="3429000"/>
            <a:ext cx="5174311" cy="2941401"/>
          </a:xfrm>
          <a:prstGeom prst="rect">
            <a:avLst/>
          </a:prstGeom>
        </p:spPr>
      </p:pic>
      <p:sp>
        <p:nvSpPr>
          <p:cNvPr id="6" name="AutoShape 2" descr="Image result for buckminster fuller new tools">
            <a:extLst>
              <a:ext uri="{FF2B5EF4-FFF2-40B4-BE49-F238E27FC236}">
                <a16:creationId xmlns:a16="http://schemas.microsoft.com/office/drawing/2014/main" id="{D84D559B-1B53-4C13-AA97-2F27D2FAE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6" descr="Miller Park Crane Collapse | Knott Laboratory, LLC">
            <a:extLst>
              <a:ext uri="{FF2B5EF4-FFF2-40B4-BE49-F238E27FC236}">
                <a16:creationId xmlns:a16="http://schemas.microsoft.com/office/drawing/2014/main" id="{8239B74D-775F-DF4D-B35C-F09EB6DBC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" t="11114" r="-3" b="8646"/>
          <a:stretch/>
        </p:blipFill>
        <p:spPr bwMode="auto">
          <a:xfrm>
            <a:off x="5181598" y="-1"/>
            <a:ext cx="7010402" cy="342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tableset1">
            <a:hlinkClick r:id="" action="ppaction://media"/>
            <a:extLst>
              <a:ext uri="{FF2B5EF4-FFF2-40B4-BE49-F238E27FC236}">
                <a16:creationId xmlns:a16="http://schemas.microsoft.com/office/drawing/2014/main" id="{E5B82311-8CF5-E57A-77F0-FEE494B2BA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577" end="1538.0514"/>
                </p14:media>
              </p:ext>
            </p:extLst>
          </p:nvPr>
        </p:nvPicPr>
        <p:blipFill rotWithShape="1">
          <a:blip r:embed="rId9"/>
          <a:srcRect l="19600" t="12235" r="2139" b="19624"/>
          <a:stretch/>
        </p:blipFill>
        <p:spPr>
          <a:xfrm>
            <a:off x="5179220" y="-1"/>
            <a:ext cx="6994345" cy="3425575"/>
          </a:xfrm>
          <a:prstGeom prst="rect">
            <a:avLst/>
          </a:prstGeom>
        </p:spPr>
      </p:pic>
      <p:pic>
        <p:nvPicPr>
          <p:cNvPr id="38" name="tableset3">
            <a:hlinkClick r:id="" action="ppaction://media"/>
            <a:extLst>
              <a:ext uri="{FF2B5EF4-FFF2-40B4-BE49-F238E27FC236}">
                <a16:creationId xmlns:a16="http://schemas.microsoft.com/office/drawing/2014/main" id="{E7A74BFA-5E15-0B40-95E7-F55B1BDC2F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490" end="1867.1756"/>
                </p14:media>
              </p:ext>
            </p:extLst>
          </p:nvPr>
        </p:nvPicPr>
        <p:blipFill rotWithShape="1">
          <a:blip r:embed="rId10"/>
          <a:srcRect l="19526" t="20723" r="2974" b="21164"/>
          <a:stretch/>
        </p:blipFill>
        <p:spPr>
          <a:xfrm>
            <a:off x="5179143" y="3422853"/>
            <a:ext cx="7012857" cy="2950154"/>
          </a:xfrm>
          <a:prstGeom prst="rect">
            <a:avLst/>
          </a:prstGeom>
        </p:spPr>
      </p:pic>
      <p:pic>
        <p:nvPicPr>
          <p:cNvPr id="40" name="tableset4">
            <a:hlinkClick r:id="" action="ppaction://media"/>
            <a:extLst>
              <a:ext uri="{FF2B5EF4-FFF2-40B4-BE49-F238E27FC236}">
                <a16:creationId xmlns:a16="http://schemas.microsoft.com/office/drawing/2014/main" id="{7AC225C7-1364-2122-AC94-D224061BB1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4620" end="1028.9678"/>
                </p14:media>
              </p:ext>
            </p:extLst>
          </p:nvPr>
        </p:nvPicPr>
        <p:blipFill rotWithShape="1">
          <a:blip r:embed="rId11"/>
          <a:srcRect l="19688" t="12635" r="15252" b="10698"/>
          <a:stretch/>
        </p:blipFill>
        <p:spPr>
          <a:xfrm>
            <a:off x="0" y="0"/>
            <a:ext cx="5176765" cy="343134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9BC580A-6D05-CA25-74E8-1E37A9DC1DD8}"/>
              </a:ext>
            </a:extLst>
          </p:cNvPr>
          <p:cNvSpPr/>
          <p:nvPr/>
        </p:nvSpPr>
        <p:spPr>
          <a:xfrm>
            <a:off x="0" y="-1"/>
            <a:ext cx="5181600" cy="8763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>
                <a:solidFill>
                  <a:schemeClr val="bg1"/>
                </a:solidFill>
              </a:rPr>
              <a:t>Prototyping Project</a:t>
            </a:r>
          </a:p>
          <a:p>
            <a:pPr algn="l"/>
            <a:r>
              <a:rPr lang="en-US" sz="1600" b="1">
                <a:solidFill>
                  <a:schemeClr val="bg1"/>
                </a:solidFill>
              </a:rPr>
              <a:t>Bin Picking</a:t>
            </a:r>
          </a:p>
          <a:p>
            <a:pPr algn="l"/>
            <a:r>
              <a:rPr lang="en-US" sz="1600">
                <a:solidFill>
                  <a:schemeClr val="bg1"/>
                </a:solidFill>
              </a:rPr>
              <a:t>Robot in action</a:t>
            </a:r>
            <a:endParaRPr lang="en-US" sz="12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Ellipse 13">
            <a:extLst>
              <a:ext uri="{FF2B5EF4-FFF2-40B4-BE49-F238E27FC236}">
                <a16:creationId xmlns:a16="http://schemas.microsoft.com/office/drawing/2014/main" id="{BF8066C6-1083-5D78-D228-37031A7EFD60}"/>
              </a:ext>
            </a:extLst>
          </p:cNvPr>
          <p:cNvSpPr/>
          <p:nvPr/>
        </p:nvSpPr>
        <p:spPr>
          <a:xfrm>
            <a:off x="4593000" y="249600"/>
            <a:ext cx="360000" cy="36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1</a:t>
            </a:r>
            <a:endParaRPr lang="en-DE" sz="1600" b="1">
              <a:solidFill>
                <a:schemeClr val="tx1"/>
              </a:solidFill>
            </a:endParaRPr>
          </a:p>
        </p:txBody>
      </p:sp>
      <p:sp>
        <p:nvSpPr>
          <p:cNvPr id="52" name="Ellipse 18">
            <a:extLst>
              <a:ext uri="{FF2B5EF4-FFF2-40B4-BE49-F238E27FC236}">
                <a16:creationId xmlns:a16="http://schemas.microsoft.com/office/drawing/2014/main" id="{A0D804B7-705F-FB28-D34E-504FEAC8525B}"/>
              </a:ext>
            </a:extLst>
          </p:cNvPr>
          <p:cNvSpPr/>
          <p:nvPr/>
        </p:nvSpPr>
        <p:spPr>
          <a:xfrm>
            <a:off x="5410200" y="258149"/>
            <a:ext cx="360000" cy="36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2</a:t>
            </a:r>
            <a:endParaRPr lang="en-DE" sz="1600" b="1">
              <a:solidFill>
                <a:schemeClr val="tx1"/>
              </a:solidFill>
            </a:endParaRPr>
          </a:p>
        </p:txBody>
      </p:sp>
      <p:sp>
        <p:nvSpPr>
          <p:cNvPr id="53" name="Ellipse 19">
            <a:extLst>
              <a:ext uri="{FF2B5EF4-FFF2-40B4-BE49-F238E27FC236}">
                <a16:creationId xmlns:a16="http://schemas.microsoft.com/office/drawing/2014/main" id="{99FBE007-F107-E7E4-9D2D-047F99260758}"/>
              </a:ext>
            </a:extLst>
          </p:cNvPr>
          <p:cNvSpPr/>
          <p:nvPr/>
        </p:nvSpPr>
        <p:spPr>
          <a:xfrm>
            <a:off x="4593000" y="3640500"/>
            <a:ext cx="360000" cy="36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3</a:t>
            </a:r>
            <a:endParaRPr lang="en-DE" sz="1600" b="1">
              <a:solidFill>
                <a:schemeClr val="tx1"/>
              </a:solidFill>
            </a:endParaRPr>
          </a:p>
        </p:txBody>
      </p:sp>
      <p:sp>
        <p:nvSpPr>
          <p:cNvPr id="54" name="Ellipse 20">
            <a:extLst>
              <a:ext uri="{FF2B5EF4-FFF2-40B4-BE49-F238E27FC236}">
                <a16:creationId xmlns:a16="http://schemas.microsoft.com/office/drawing/2014/main" id="{3A4B83A0-DC40-40A6-9BA5-8124CA294153}"/>
              </a:ext>
            </a:extLst>
          </p:cNvPr>
          <p:cNvSpPr/>
          <p:nvPr/>
        </p:nvSpPr>
        <p:spPr>
          <a:xfrm>
            <a:off x="5410200" y="3640500"/>
            <a:ext cx="360000" cy="360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4</a:t>
            </a:r>
            <a:endParaRPr lang="en-DE" sz="1600" b="1">
              <a:solidFill>
                <a:schemeClr val="tx1"/>
              </a:solidFill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33D4A38D-ADFB-D591-320D-9DE0159E1FB5}"/>
              </a:ext>
            </a:extLst>
          </p:cNvPr>
          <p:cNvSpPr/>
          <p:nvPr/>
        </p:nvSpPr>
        <p:spPr>
          <a:xfrm>
            <a:off x="5181598" y="6391857"/>
            <a:ext cx="4610100" cy="47601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900">
                <a:solidFill>
                  <a:schemeClr val="tx1"/>
                </a:solidFill>
              </a:rPr>
              <a:t>accessed 13/02/2022, slide by Timur </a:t>
            </a:r>
            <a:r>
              <a:rPr lang="en-US" sz="900" err="1">
                <a:solidFill>
                  <a:schemeClr val="tx1"/>
                </a:solidFill>
              </a:rPr>
              <a:t>Kuzu</a:t>
            </a:r>
            <a:r>
              <a:rPr lang="en-US" sz="900">
                <a:solidFill>
                  <a:schemeClr val="tx1"/>
                </a:solidFill>
              </a:rPr>
              <a:t>, Dominik Leitner and </a:t>
            </a:r>
            <a:r>
              <a:rPr lang="en-US" sz="900" err="1">
                <a:solidFill>
                  <a:schemeClr val="tx1"/>
                </a:solidFill>
              </a:rPr>
              <a:t>Orhun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 err="1">
                <a:solidFill>
                  <a:schemeClr val="tx1"/>
                </a:solidFill>
              </a:rPr>
              <a:t>Oezcan</a:t>
            </a:r>
            <a:r>
              <a:rPr lang="en-US" sz="90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5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1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01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88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1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1138</Words>
  <Application>Microsoft Office PowerPoint</Application>
  <PresentationFormat>Widescreen</PresentationFormat>
  <Paragraphs>209</Paragraphs>
  <Slides>11</Slides>
  <Notes>2</Notes>
  <HiddenSlides>0</HiddenSlides>
  <MMClips>5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Timur Kuzu;Dominik Leitner;Orhun Oezcan</dc:creator>
  <cp:lastModifiedBy>Dominik Leitner</cp:lastModifiedBy>
  <cp:revision>1</cp:revision>
  <cp:lastPrinted>2021-11-15T10:18:07Z</cp:lastPrinted>
  <dcterms:created xsi:type="dcterms:W3CDTF">2018-09-07T22:52:53Z</dcterms:created>
  <dcterms:modified xsi:type="dcterms:W3CDTF">2023-02-13T15:37:38Z</dcterms:modified>
</cp:coreProperties>
</file>